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7315200" cy="96012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 H. Stonedahl" initials="SHS" lastIdx="19" clrIdx="0"/>
  <p:cmAuthor id="1" name="Susa" initials="S" lastIdx="15" clrIdx="1">
    <p:extLst/>
  </p:cmAuthor>
  <p:cmAuthor id="2" name="Stonedahl Susa H" initials="SSH" lastIdx="2" clrIdx="2"/>
  <p:cmAuthor id="3" name="Susacat" initials="S" lastIdx="23" clrIdx="3"/>
  <p:cmAuthor id="4" name="Admin" initials="" lastIdx="0" clrIdx="4"/>
  <p:cmAuthor id="5" name="Forrest" initials="F" lastIdx="24" clrIdx="5"/>
  <p:cmAuthor id="6" name="Administrator" initials=""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a:srgbClr val="000066"/>
    <a:srgbClr val="0000CC"/>
    <a:srgbClr val="66FF66"/>
    <a:srgbClr val="EAEAEA"/>
    <a:srgbClr val="FF33CC"/>
    <a:srgbClr val="6600FF"/>
    <a:srgbClr val="00FFFF"/>
    <a:srgbClr val="CC66FF"/>
    <a:srgbClr val="760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235" autoAdjust="0"/>
    <p:restoredTop sz="95997" autoAdjust="0"/>
  </p:normalViewPr>
  <p:slideViewPr>
    <p:cSldViewPr>
      <p:cViewPr>
        <p:scale>
          <a:sx n="70" d="100"/>
          <a:sy n="70" d="100"/>
        </p:scale>
        <p:origin x="-474" y="-330"/>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500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24" tIns="48312" rIns="96624" bIns="48312"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24" tIns="48312" rIns="96624" bIns="48312" rtlCol="0"/>
          <a:lstStyle>
            <a:lvl1pPr algn="r">
              <a:defRPr sz="1300"/>
            </a:lvl1pPr>
          </a:lstStyle>
          <a:p>
            <a:fld id="{89BA2D6A-9407-4E33-9F5A-81B82144F360}" type="datetimeFigureOut">
              <a:rPr lang="en-US" smtClean="0"/>
              <a:pPr/>
              <a:t>4/5/2017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24" tIns="48312" rIns="96624" bIns="48312"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24" tIns="48312" rIns="96624" bIns="483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24" tIns="48312" rIns="96624" bIns="48312"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24" tIns="48312" rIns="96624" bIns="48312" rtlCol="0" anchor="b"/>
          <a:lstStyle>
            <a:lvl1pPr algn="r">
              <a:defRPr sz="1300"/>
            </a:lvl1pPr>
          </a:lstStyle>
          <a:p>
            <a:fld id="{E86F80FE-BCD1-4ED8-B85D-192BB3BAA064}" type="slidenum">
              <a:rPr lang="en-US" smtClean="0"/>
              <a:pPr/>
              <a:t>‹#›</a:t>
            </a:fld>
            <a:endParaRPr lang="en-US"/>
          </a:p>
        </p:txBody>
      </p:sp>
    </p:spTree>
    <p:extLst>
      <p:ext uri="{BB962C8B-B14F-4D97-AF65-F5344CB8AC3E}">
        <p14:creationId xmlns:p14="http://schemas.microsoft.com/office/powerpoint/2010/main" val="371990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-Notes </a:t>
            </a:r>
            <a:endParaRPr lang="en-US" dirty="0"/>
          </a:p>
        </p:txBody>
      </p:sp>
      <p:sp>
        <p:nvSpPr>
          <p:cNvPr id="4" name="Slide Number Placeholder 3"/>
          <p:cNvSpPr>
            <a:spLocks noGrp="1"/>
          </p:cNvSpPr>
          <p:nvPr>
            <p:ph type="sldNum" sz="quarter" idx="10"/>
          </p:nvPr>
        </p:nvSpPr>
        <p:spPr/>
        <p:txBody>
          <a:bodyPr/>
          <a:lstStyle/>
          <a:p>
            <a:fld id="{E86F80FE-BCD1-4ED8-B85D-192BB3BAA064}" type="slidenum">
              <a:rPr lang="en-US" smtClean="0"/>
              <a:pPr/>
              <a:t>1</a:t>
            </a:fld>
            <a:endParaRPr lang="en-US"/>
          </a:p>
        </p:txBody>
      </p:sp>
    </p:spTree>
    <p:extLst>
      <p:ext uri="{BB962C8B-B14F-4D97-AF65-F5344CB8AC3E}">
        <p14:creationId xmlns:p14="http://schemas.microsoft.com/office/powerpoint/2010/main" val="258355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EBE784-722E-486A-B112-843D64D634F7}"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C157-9005-46C3-9037-1F914F9D4D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BE784-722E-486A-B112-843D64D634F7}"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C157-9005-46C3-9037-1F914F9D4D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BE784-722E-486A-B112-843D64D634F7}"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C157-9005-46C3-9037-1F914F9D4D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BE784-722E-486A-B112-843D64D634F7}"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C157-9005-46C3-9037-1F914F9D4D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8"/>
            <a:ext cx="37307520" cy="72008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BE784-722E-486A-B112-843D64D634F7}"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C157-9005-46C3-9037-1F914F9D4D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5"/>
            <a:ext cx="19385280" cy="2172462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5"/>
            <a:ext cx="19385280" cy="2172462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EBE784-722E-486A-B112-843D64D634F7}"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6C157-9005-46C3-9037-1F914F9D4D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5" y="7368545"/>
            <a:ext cx="19392903" cy="307085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5" y="10439401"/>
            <a:ext cx="19392903" cy="1896618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5"/>
            <a:ext cx="19400520" cy="307085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1"/>
            <a:ext cx="19400520" cy="1896618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BE784-722E-486A-B112-843D64D634F7}" type="datetimeFigureOut">
              <a:rPr lang="en-US" smtClean="0"/>
              <a:pPr/>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6C157-9005-46C3-9037-1F914F9D4D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EBE784-722E-486A-B112-843D64D634F7}" type="datetimeFigureOut">
              <a:rPr lang="en-US" smtClean="0"/>
              <a:pPr/>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6C157-9005-46C3-9037-1F914F9D4D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BE784-722E-486A-B112-843D64D634F7}" type="datetimeFigureOut">
              <a:rPr lang="en-US" smtClean="0"/>
              <a:pPr/>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6C157-9005-46C3-9037-1F914F9D4D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3"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5"/>
            <a:ext cx="24536400" cy="2809494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5"/>
            <a:ext cx="14439903" cy="225171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E784-722E-486A-B112-843D64D634F7}"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6C157-9005-46C3-9037-1F914F9D4D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3" y="25763225"/>
            <a:ext cx="26334720" cy="386333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E784-722E-486A-B112-843D64D634F7}"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6C157-9005-46C3-9037-1F914F9D4D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5"/>
            <a:ext cx="39502080" cy="2172462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84EBE784-722E-486A-B112-843D64D634F7}" type="datetimeFigureOut">
              <a:rPr lang="en-US" smtClean="0"/>
              <a:pPr/>
              <a:t>4/5/2017</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8DF6C157-9005-46C3-9037-1F914F9D4D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hyperlink" Target="http://ccl.northwestern.edu/netlogo/" TargetMode="External"/><Relationship Id="rId7" Type="http://schemas.openxmlformats.org/officeDocument/2006/relationships/image" Target="../media/image2.jpe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hyperlink" Target="http://scikit-learn.org/stable/modules/clustering.html" TargetMode="External"/><Relationship Id="rId10" Type="http://schemas.openxmlformats.org/officeDocument/2006/relationships/image" Target="../media/image5.png"/><Relationship Id="rId4" Type="http://schemas.openxmlformats.org/officeDocument/2006/relationships/hyperlink" Target="http://scikit-learn.org/stable/modules/generated/sklearn.cluster.DBSCAN.html" TargetMode="External"/><Relationship Id="rId9" Type="http://schemas.openxmlformats.org/officeDocument/2006/relationships/image" Target="../media/image4.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6" name="Rounded Rectangle 45"/>
          <p:cNvSpPr/>
          <p:nvPr/>
        </p:nvSpPr>
        <p:spPr>
          <a:xfrm>
            <a:off x="12271340" y="5364387"/>
            <a:ext cx="30984860" cy="6883121"/>
          </a:xfrm>
          <a:prstGeom prst="roundRect">
            <a:avLst>
              <a:gd name="adj" fmla="val 4057"/>
            </a:avLst>
          </a:prstGeom>
          <a:solidFill>
            <a:schemeClr val="bg1"/>
          </a:solidFill>
          <a:ln w="63500">
            <a:solidFill>
              <a:srgbClr val="0052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0" dirty="0" smtClean="0"/>
          </a:p>
          <a:p>
            <a:r>
              <a:rPr lang="en-US" sz="8800" dirty="0" smtClean="0"/>
              <a:t> , -</a:t>
            </a:r>
            <a:endParaRPr lang="en-US" dirty="0"/>
          </a:p>
        </p:txBody>
      </p:sp>
      <p:sp>
        <p:nvSpPr>
          <p:cNvPr id="45" name="TextBox 44"/>
          <p:cNvSpPr txBox="1"/>
          <p:nvPr/>
        </p:nvSpPr>
        <p:spPr>
          <a:xfrm>
            <a:off x="12649200" y="5521404"/>
            <a:ext cx="11480800" cy="1107996"/>
          </a:xfrm>
          <a:prstGeom prst="rect">
            <a:avLst/>
          </a:prstGeom>
          <a:noFill/>
        </p:spPr>
        <p:txBody>
          <a:bodyPr wrap="square" rtlCol="0">
            <a:spAutoFit/>
          </a:bodyPr>
          <a:lstStyle/>
          <a:p>
            <a:r>
              <a:rPr lang="en-US" sz="6600" b="1" dirty="0" smtClean="0">
                <a:latin typeface="Microsoft Himalaya" pitchFamily="2" charset="0"/>
                <a:ea typeface="Microsoft Himalaya" pitchFamily="2" charset="0"/>
                <a:cs typeface="Microsoft Himalaya" pitchFamily="2" charset="0"/>
              </a:rPr>
              <a:t>II. Agent-Based Model</a:t>
            </a:r>
            <a:endParaRPr lang="en-US" sz="6600" b="1" dirty="0">
              <a:latin typeface="Microsoft Himalaya" pitchFamily="2" charset="0"/>
              <a:ea typeface="Microsoft Himalaya" pitchFamily="2" charset="0"/>
              <a:cs typeface="Microsoft Himalaya" pitchFamily="2" charset="0"/>
            </a:endParaRPr>
          </a:p>
        </p:txBody>
      </p:sp>
      <p:sp>
        <p:nvSpPr>
          <p:cNvPr id="41" name="TextBox 40"/>
          <p:cNvSpPr txBox="1"/>
          <p:nvPr/>
        </p:nvSpPr>
        <p:spPr>
          <a:xfrm>
            <a:off x="12845671" y="6477000"/>
            <a:ext cx="9644830" cy="4832092"/>
          </a:xfrm>
          <a:prstGeom prst="rect">
            <a:avLst/>
          </a:prstGeom>
          <a:noFill/>
        </p:spPr>
        <p:txBody>
          <a:bodyPr wrap="square" rtlCol="0">
            <a:spAutoFit/>
          </a:bodyPr>
          <a:lstStyle/>
          <a:p>
            <a:pPr>
              <a:spcAft>
                <a:spcPts val="500"/>
              </a:spcAft>
            </a:pPr>
            <a:r>
              <a:rPr lang="en-US" sz="2800" dirty="0"/>
              <a:t>Agent-based modeling is “a form of computational modeling whereby a phenomenon is modeled in terms of agents and their interactions” [1</a:t>
            </a:r>
            <a:r>
              <a:rPr lang="en-US" sz="2800" dirty="0" smtClean="0"/>
              <a:t>]. In the </a:t>
            </a:r>
            <a:r>
              <a:rPr lang="en-US" sz="2800" dirty="0" smtClean="0"/>
              <a:t>Wolf Sheep Predation model</a:t>
            </a:r>
            <a:r>
              <a:rPr lang="en-US" sz="2800" dirty="0" smtClean="0"/>
              <a:t>, wolves (black) and sheep (white) move randomly on a field of grass and dirt patches. When a wolf and a sheep occupy the same space, the wolf eats the sheep. If a wolf or sheep consumes </a:t>
            </a:r>
            <a:r>
              <a:rPr lang="en-US" sz="2800" dirty="0" smtClean="0"/>
              <a:t>a sufficient amount </a:t>
            </a:r>
            <a:r>
              <a:rPr lang="en-US" sz="2800" dirty="0" smtClean="0"/>
              <a:t>of food, it reproduces. If a wolf or sheep goes long enough without food, it dies out. A final detail: If the ‘grass?’ toggle is </a:t>
            </a:r>
            <a:r>
              <a:rPr lang="en-US" sz="2800" dirty="0" smtClean="0"/>
              <a:t>ON, </a:t>
            </a:r>
            <a:r>
              <a:rPr lang="en-US" sz="2800" dirty="0" smtClean="0"/>
              <a:t>grass can be depleted by the sheep (resulting in a brown patch, which will eventually grow back). If </a:t>
            </a:r>
            <a:r>
              <a:rPr lang="en-US" sz="2800" dirty="0"/>
              <a:t>‘grass?’ </a:t>
            </a:r>
            <a:r>
              <a:rPr lang="en-US" sz="2800" dirty="0" smtClean="0"/>
              <a:t> is </a:t>
            </a:r>
            <a:r>
              <a:rPr lang="en-US" sz="2800" dirty="0" smtClean="0"/>
              <a:t>OFF, then grass </a:t>
            </a:r>
            <a:r>
              <a:rPr lang="en-US" sz="2800" dirty="0" smtClean="0"/>
              <a:t>is an infinite resource for the sheep. </a:t>
            </a:r>
          </a:p>
        </p:txBody>
      </p:sp>
      <p:sp>
        <p:nvSpPr>
          <p:cNvPr id="47" name="Rounded Rectangle 46"/>
          <p:cNvSpPr/>
          <p:nvPr/>
        </p:nvSpPr>
        <p:spPr>
          <a:xfrm>
            <a:off x="563953" y="5344717"/>
            <a:ext cx="10924670" cy="6902791"/>
          </a:xfrm>
          <a:prstGeom prst="roundRect">
            <a:avLst>
              <a:gd name="adj" fmla="val 2764"/>
            </a:avLst>
          </a:prstGeom>
          <a:solidFill>
            <a:schemeClr val="bg1"/>
          </a:solidFill>
          <a:ln w="63500">
            <a:solidFill>
              <a:srgbClr val="0052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48" name="TextBox 47"/>
          <p:cNvSpPr txBox="1"/>
          <p:nvPr/>
        </p:nvSpPr>
        <p:spPr>
          <a:xfrm>
            <a:off x="944952" y="5605582"/>
            <a:ext cx="10698081" cy="1107996"/>
          </a:xfrm>
          <a:prstGeom prst="rect">
            <a:avLst/>
          </a:prstGeom>
          <a:noFill/>
        </p:spPr>
        <p:txBody>
          <a:bodyPr wrap="square" rtlCol="0">
            <a:spAutoFit/>
          </a:bodyPr>
          <a:lstStyle/>
          <a:p>
            <a:r>
              <a:rPr lang="en-US" sz="6600" b="1" dirty="0" smtClean="0">
                <a:latin typeface="Microsoft Himalaya" pitchFamily="2" charset="0"/>
                <a:ea typeface="Microsoft Himalaya" pitchFamily="2" charset="0"/>
                <a:cs typeface="Microsoft Himalaya" pitchFamily="2" charset="0"/>
              </a:rPr>
              <a:t>I. Overview</a:t>
            </a:r>
            <a:endParaRPr lang="en-US" sz="6600" b="1" dirty="0">
              <a:latin typeface="Microsoft Himalaya" pitchFamily="2" charset="0"/>
              <a:ea typeface="Microsoft Himalaya" pitchFamily="2" charset="0"/>
              <a:cs typeface="Microsoft Himalaya" pitchFamily="2" charset="0"/>
            </a:endParaRPr>
          </a:p>
        </p:txBody>
      </p:sp>
      <p:cxnSp>
        <p:nvCxnSpPr>
          <p:cNvPr id="26" name="Straight Connector 25"/>
          <p:cNvCxnSpPr/>
          <p:nvPr/>
        </p:nvCxnSpPr>
        <p:spPr>
          <a:xfrm>
            <a:off x="7581077" y="626652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44952" y="6629400"/>
            <a:ext cx="10058400" cy="5262979"/>
          </a:xfrm>
          <a:prstGeom prst="rect">
            <a:avLst/>
          </a:prstGeom>
          <a:noFill/>
        </p:spPr>
        <p:txBody>
          <a:bodyPr wrap="square" rtlCol="0">
            <a:spAutoFit/>
          </a:bodyPr>
          <a:lstStyle/>
          <a:p>
            <a:pPr>
              <a:spcAft>
                <a:spcPts val="500"/>
              </a:spcAft>
            </a:pPr>
            <a:r>
              <a:rPr lang="en-US" sz="2800" dirty="0" smtClean="0"/>
              <a:t>Agent-based models (ABMs) are used by researchers in a variety of fields to model natural phenomena. In an ABM, a wide range of behaviors and outcomes can be observed based on the parameters of the model. In many cases, these behaviors can be categorized into discrete outcomes identifiable by human observers. Our goal was to use clustering algorithms to identify those outcomes from model output data. If this task can be completed reliably by a computer, it will make the task of investigating an ABM easier for human users. For this project, we used the </a:t>
            </a:r>
            <a:r>
              <a:rPr lang="en-US" sz="2800" dirty="0" smtClean="0"/>
              <a:t>Wolf Sheep Predation model </a:t>
            </a:r>
            <a:r>
              <a:rPr lang="en-US" sz="2800" dirty="0" smtClean="0"/>
              <a:t>that can be found in the </a:t>
            </a:r>
            <a:r>
              <a:rPr lang="en-US" sz="2800" dirty="0" smtClean="0"/>
              <a:t>models library </a:t>
            </a:r>
            <a:r>
              <a:rPr lang="en-US" sz="2800" dirty="0" smtClean="0"/>
              <a:t>of </a:t>
            </a:r>
            <a:r>
              <a:rPr lang="en-US" sz="2800" dirty="0" err="1" smtClean="0"/>
              <a:t>Netlogo</a:t>
            </a:r>
            <a:r>
              <a:rPr lang="en-US" sz="2800" dirty="0" smtClean="0"/>
              <a:t> 5.3.1 [2]. For data analysis and visualization, we used </a:t>
            </a:r>
            <a:r>
              <a:rPr lang="en-US" sz="2800" dirty="0" smtClean="0"/>
              <a:t>Python 3.5.2</a:t>
            </a:r>
            <a:r>
              <a:rPr lang="en-US" sz="2800" dirty="0"/>
              <a:t> </a:t>
            </a:r>
            <a:r>
              <a:rPr lang="en-US" sz="2800" dirty="0" smtClean="0"/>
              <a:t>and the </a:t>
            </a:r>
            <a:r>
              <a:rPr lang="en-US" sz="2800" dirty="0" err="1" smtClean="0"/>
              <a:t>scikit</a:t>
            </a:r>
            <a:r>
              <a:rPr lang="en-US" sz="2800" dirty="0" smtClean="0"/>
              <a:t>-learn and </a:t>
            </a:r>
            <a:r>
              <a:rPr lang="en-US" sz="2800" dirty="0" err="1" smtClean="0"/>
              <a:t>matplotlib</a:t>
            </a:r>
            <a:r>
              <a:rPr lang="en-US" sz="2800" dirty="0" smtClean="0"/>
              <a:t> libraries.</a:t>
            </a:r>
            <a:endParaRPr lang="en-US" sz="2800" dirty="0" smtClean="0"/>
          </a:p>
        </p:txBody>
      </p:sp>
      <p:sp>
        <p:nvSpPr>
          <p:cNvPr id="37" name="Rounded Rectangle 36"/>
          <p:cNvSpPr/>
          <p:nvPr/>
        </p:nvSpPr>
        <p:spPr>
          <a:xfrm>
            <a:off x="548640" y="548639"/>
            <a:ext cx="42831422" cy="4114800"/>
          </a:xfrm>
          <a:prstGeom prst="roundRect">
            <a:avLst/>
          </a:prstGeom>
          <a:solidFill>
            <a:schemeClr val="bg1"/>
          </a:solidFill>
          <a:ln w="63500">
            <a:solidFill>
              <a:srgbClr val="0052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828800" y="1811240"/>
            <a:ext cx="41300400" cy="855760"/>
          </a:xfrm>
        </p:spPr>
        <p:txBody>
          <a:bodyPr>
            <a:noAutofit/>
          </a:bodyPr>
          <a:lstStyle/>
          <a:p>
            <a:r>
              <a:rPr lang="en-US" sz="7200" dirty="0" smtClean="0">
                <a:latin typeface="Andalus" pitchFamily="2" charset="-78"/>
                <a:cs typeface="Andalus" pitchFamily="2" charset="-78"/>
              </a:rPr>
              <a:t>Unsupervised Machine Learning in Agent-Based Modeling</a:t>
            </a:r>
            <a:endParaRPr lang="en-US" sz="7200" dirty="0">
              <a:latin typeface="Andalus" pitchFamily="2" charset="-78"/>
              <a:cs typeface="Andalus" pitchFamily="2" charset="-78"/>
            </a:endParaRPr>
          </a:p>
        </p:txBody>
      </p:sp>
      <p:sp>
        <p:nvSpPr>
          <p:cNvPr id="11268" name="Rectangle 4"/>
          <p:cNvSpPr>
            <a:spLocks noChangeArrowheads="1"/>
          </p:cNvSpPr>
          <p:nvPr/>
        </p:nvSpPr>
        <p:spPr bwMode="auto">
          <a:xfrm>
            <a:off x="-914398" y="-588145"/>
            <a:ext cx="184731"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72" name="Rectangle 8"/>
          <p:cNvSpPr>
            <a:spLocks noChangeArrowheads="1"/>
          </p:cNvSpPr>
          <p:nvPr/>
        </p:nvSpPr>
        <p:spPr bwMode="auto">
          <a:xfrm>
            <a:off x="-914398" y="-588145"/>
            <a:ext cx="184731"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74" name="Rectangle 10"/>
          <p:cNvSpPr>
            <a:spLocks noChangeArrowheads="1"/>
          </p:cNvSpPr>
          <p:nvPr/>
        </p:nvSpPr>
        <p:spPr bwMode="auto">
          <a:xfrm>
            <a:off x="-914398" y="-588145"/>
            <a:ext cx="184731"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76" name="Rectangle 12"/>
          <p:cNvSpPr>
            <a:spLocks noChangeArrowheads="1"/>
          </p:cNvSpPr>
          <p:nvPr/>
        </p:nvSpPr>
        <p:spPr bwMode="auto">
          <a:xfrm>
            <a:off x="-914398" y="-588145"/>
            <a:ext cx="184731"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78" name="Rectangle 14"/>
          <p:cNvSpPr>
            <a:spLocks noChangeArrowheads="1"/>
          </p:cNvSpPr>
          <p:nvPr/>
        </p:nvSpPr>
        <p:spPr bwMode="auto">
          <a:xfrm>
            <a:off x="-914398" y="-588145"/>
            <a:ext cx="184731"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 name="TextBox 34"/>
          <p:cNvSpPr txBox="1"/>
          <p:nvPr/>
        </p:nvSpPr>
        <p:spPr>
          <a:xfrm>
            <a:off x="10210800" y="2743200"/>
            <a:ext cx="24282400" cy="830997"/>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Luke Robinson and </a:t>
            </a:r>
            <a:r>
              <a:rPr lang="en-US" sz="4800" dirty="0" smtClean="0">
                <a:latin typeface="Times New Roman" panose="02020603050405020304" pitchFamily="18" charset="0"/>
                <a:cs typeface="Times New Roman" panose="02020603050405020304" pitchFamily="18" charset="0"/>
              </a:rPr>
              <a:t>Forrest </a:t>
            </a:r>
            <a:r>
              <a:rPr lang="en-US" sz="4800" dirty="0" smtClean="0">
                <a:latin typeface="Times New Roman" panose="02020603050405020304" pitchFamily="18" charset="0"/>
                <a:cs typeface="Times New Roman" panose="02020603050405020304" pitchFamily="18" charset="0"/>
              </a:rPr>
              <a:t>Stonedahl</a:t>
            </a:r>
            <a:r>
              <a:rPr lang="en-US" sz="4800" baseline="30000" dirty="0" smtClean="0">
                <a:latin typeface="Times New Roman" panose="02020603050405020304" pitchFamily="18" charset="0"/>
                <a:cs typeface="Times New Roman" panose="02020603050405020304" pitchFamily="18" charset="0"/>
              </a:rPr>
              <a:t>*</a:t>
            </a:r>
            <a:endParaRPr lang="en-US" sz="4800" baseline="300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5334000" y="3743980"/>
            <a:ext cx="32715200" cy="523220"/>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itchFamily="18" charset="0"/>
              </a:rPr>
              <a:t>       Mathematics and Computer Science Department, </a:t>
            </a:r>
            <a:r>
              <a:rPr lang="en-US" altLang="zh-CN" sz="2800" dirty="0" err="1" smtClean="0">
                <a:latin typeface="Times New Roman" pitchFamily="18" charset="0"/>
                <a:cs typeface="Times New Roman" pitchFamily="18" charset="0"/>
              </a:rPr>
              <a:t>Augustana</a:t>
            </a:r>
            <a:r>
              <a:rPr lang="en-US" altLang="zh-CN" sz="2800" dirty="0" smtClean="0">
                <a:latin typeface="Times New Roman" pitchFamily="18" charset="0"/>
                <a:cs typeface="Times New Roman" pitchFamily="18" charset="0"/>
              </a:rPr>
              <a:t> College           *Faculty Advisor</a:t>
            </a:r>
          </a:p>
        </p:txBody>
      </p:sp>
      <p:sp>
        <p:nvSpPr>
          <p:cNvPr id="11293" name="Rectangle 29"/>
          <p:cNvSpPr>
            <a:spLocks noChangeArrowheads="1"/>
          </p:cNvSpPr>
          <p:nvPr/>
        </p:nvSpPr>
        <p:spPr bwMode="auto">
          <a:xfrm>
            <a:off x="3" y="59944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04" name="Rectangle 40"/>
          <p:cNvSpPr>
            <a:spLocks noChangeArrowheads="1"/>
          </p:cNvSpPr>
          <p:nvPr/>
        </p:nvSpPr>
        <p:spPr bwMode="auto">
          <a:xfrm>
            <a:off x="3" y="-588145"/>
            <a:ext cx="184731"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12" name="Rectangle 48"/>
          <p:cNvSpPr>
            <a:spLocks noChangeArrowheads="1"/>
          </p:cNvSpPr>
          <p:nvPr/>
        </p:nvSpPr>
        <p:spPr bwMode="auto">
          <a:xfrm>
            <a:off x="3" y="-588145"/>
            <a:ext cx="184731"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14" name="Rectangle 50"/>
          <p:cNvSpPr>
            <a:spLocks noChangeArrowheads="1"/>
          </p:cNvSpPr>
          <p:nvPr/>
        </p:nvSpPr>
        <p:spPr bwMode="auto">
          <a:xfrm>
            <a:off x="3" y="-588145"/>
            <a:ext cx="184731"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16" name="Rectangle 52"/>
          <p:cNvSpPr>
            <a:spLocks noChangeArrowheads="1"/>
          </p:cNvSpPr>
          <p:nvPr/>
        </p:nvSpPr>
        <p:spPr bwMode="auto">
          <a:xfrm>
            <a:off x="3" y="-588145"/>
            <a:ext cx="184731"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 name="Rounded Rectangle 120"/>
          <p:cNvSpPr/>
          <p:nvPr/>
        </p:nvSpPr>
        <p:spPr>
          <a:xfrm>
            <a:off x="31640380" y="12801599"/>
            <a:ext cx="11739682" cy="12268201"/>
          </a:xfrm>
          <a:prstGeom prst="roundRect">
            <a:avLst>
              <a:gd name="adj" fmla="val 4057"/>
            </a:avLst>
          </a:prstGeom>
          <a:solidFill>
            <a:schemeClr val="bg1"/>
          </a:solidFill>
          <a:ln w="63500">
            <a:solidFill>
              <a:srgbClr val="0052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p:cNvSpPr txBox="1"/>
          <p:nvPr/>
        </p:nvSpPr>
        <p:spPr>
          <a:xfrm>
            <a:off x="32156400" y="13026267"/>
            <a:ext cx="11099800" cy="1107996"/>
          </a:xfrm>
          <a:prstGeom prst="rect">
            <a:avLst/>
          </a:prstGeom>
          <a:noFill/>
        </p:spPr>
        <p:txBody>
          <a:bodyPr wrap="square" rtlCol="0">
            <a:spAutoFit/>
          </a:bodyPr>
          <a:lstStyle/>
          <a:p>
            <a:r>
              <a:rPr lang="en-US" sz="6600" b="1" dirty="0" smtClean="0">
                <a:latin typeface="Microsoft Himalaya" pitchFamily="2" charset="0"/>
                <a:ea typeface="Microsoft Himalaya" pitchFamily="2" charset="0"/>
                <a:cs typeface="Microsoft Himalaya" pitchFamily="2" charset="0"/>
              </a:rPr>
              <a:t>V. </a:t>
            </a:r>
            <a:r>
              <a:rPr lang="en-US" sz="6600" b="1" dirty="0" smtClean="0">
                <a:latin typeface="Microsoft Himalaya" pitchFamily="2" charset="0"/>
                <a:ea typeface="Microsoft Himalaya" pitchFamily="2" charset="0"/>
                <a:cs typeface="Microsoft Himalaya" pitchFamily="2" charset="0"/>
              </a:rPr>
              <a:t>Overarching Goals </a:t>
            </a:r>
            <a:r>
              <a:rPr lang="en-US" sz="6600" b="1" dirty="0" smtClean="0">
                <a:latin typeface="Microsoft Himalaya" pitchFamily="2" charset="0"/>
                <a:ea typeface="Microsoft Himalaya" pitchFamily="2" charset="0"/>
                <a:cs typeface="Microsoft Himalaya" pitchFamily="2" charset="0"/>
              </a:rPr>
              <a:t>and Future Work</a:t>
            </a:r>
            <a:endParaRPr lang="en-US" sz="6600" b="1" dirty="0">
              <a:latin typeface="Microsoft Himalaya" pitchFamily="2" charset="0"/>
              <a:ea typeface="Microsoft Himalaya" pitchFamily="2" charset="0"/>
              <a:cs typeface="Microsoft Himalaya" pitchFamily="2" charset="0"/>
            </a:endParaRPr>
          </a:p>
        </p:txBody>
      </p:sp>
      <p:sp>
        <p:nvSpPr>
          <p:cNvPr id="131" name="Rounded Rectangle 130"/>
          <p:cNvSpPr/>
          <p:nvPr/>
        </p:nvSpPr>
        <p:spPr>
          <a:xfrm>
            <a:off x="31640379" y="25409605"/>
            <a:ext cx="11739683" cy="6975395"/>
          </a:xfrm>
          <a:prstGeom prst="roundRect">
            <a:avLst>
              <a:gd name="adj" fmla="val 4057"/>
            </a:avLst>
          </a:prstGeom>
          <a:solidFill>
            <a:schemeClr val="bg1"/>
          </a:solidFill>
          <a:ln w="63500">
            <a:solidFill>
              <a:srgbClr val="0052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2" name="TextBox 131"/>
          <p:cNvSpPr txBox="1"/>
          <p:nvPr/>
        </p:nvSpPr>
        <p:spPr>
          <a:xfrm>
            <a:off x="32055109" y="25652466"/>
            <a:ext cx="9906000" cy="1107996"/>
          </a:xfrm>
          <a:prstGeom prst="rect">
            <a:avLst/>
          </a:prstGeom>
          <a:noFill/>
        </p:spPr>
        <p:txBody>
          <a:bodyPr wrap="square" rtlCol="0">
            <a:spAutoFit/>
          </a:bodyPr>
          <a:lstStyle/>
          <a:p>
            <a:r>
              <a:rPr lang="en-US" sz="6600" b="1" dirty="0" smtClean="0">
                <a:latin typeface="Microsoft Himalaya" pitchFamily="2" charset="0"/>
                <a:ea typeface="Microsoft Himalaya" pitchFamily="2" charset="0"/>
                <a:cs typeface="Microsoft Himalaya" pitchFamily="2" charset="0"/>
              </a:rPr>
              <a:t>VI. References</a:t>
            </a:r>
            <a:endParaRPr lang="en-US" sz="6600" b="1" dirty="0">
              <a:latin typeface="Microsoft Himalaya" pitchFamily="2" charset="0"/>
              <a:ea typeface="Microsoft Himalaya" pitchFamily="2" charset="0"/>
              <a:cs typeface="Microsoft Himalaya" pitchFamily="2" charset="0"/>
            </a:endParaRPr>
          </a:p>
        </p:txBody>
      </p:sp>
      <p:sp>
        <p:nvSpPr>
          <p:cNvPr id="133" name="TextBox 132"/>
          <p:cNvSpPr txBox="1"/>
          <p:nvPr/>
        </p:nvSpPr>
        <p:spPr>
          <a:xfrm>
            <a:off x="31928108" y="26665182"/>
            <a:ext cx="11226801" cy="5093702"/>
          </a:xfrm>
          <a:prstGeom prst="rect">
            <a:avLst/>
          </a:prstGeom>
          <a:noFill/>
        </p:spPr>
        <p:txBody>
          <a:bodyPr wrap="square" rtlCol="0">
            <a:spAutoFit/>
          </a:bodyPr>
          <a:lstStyle/>
          <a:p>
            <a:pPr indent="-457200">
              <a:spcAft>
                <a:spcPts val="1800"/>
              </a:spcAft>
            </a:pPr>
            <a:r>
              <a:rPr lang="en-US" sz="2800" dirty="0" smtClean="0">
                <a:cs typeface="Times New Roman" pitchFamily="18" charset="0"/>
              </a:rPr>
              <a:t>[1] </a:t>
            </a:r>
            <a:r>
              <a:rPr lang="en-US" sz="2800" dirty="0" err="1" smtClean="0">
                <a:cs typeface="Times New Roman" pitchFamily="18" charset="0"/>
              </a:rPr>
              <a:t>Wilensky</a:t>
            </a:r>
            <a:r>
              <a:rPr lang="en-US" sz="2800" dirty="0">
                <a:cs typeface="Times New Roman" pitchFamily="18" charset="0"/>
              </a:rPr>
              <a:t>, U., &amp; Rand, W. (2015). An Introduction to </a:t>
            </a:r>
            <a:r>
              <a:rPr lang="en-US" sz="2800" dirty="0" smtClean="0">
                <a:cs typeface="Times New Roman" pitchFamily="18" charset="0"/>
              </a:rPr>
              <a:t>agent-based</a:t>
            </a:r>
            <a:br>
              <a:rPr lang="en-US" sz="2800" dirty="0" smtClean="0">
                <a:cs typeface="Times New Roman" pitchFamily="18" charset="0"/>
              </a:rPr>
            </a:br>
            <a:r>
              <a:rPr lang="en-US" sz="2800" dirty="0" smtClean="0">
                <a:cs typeface="Times New Roman" pitchFamily="18" charset="0"/>
              </a:rPr>
              <a:t>      modeling</a:t>
            </a:r>
            <a:r>
              <a:rPr lang="en-US" sz="2800" dirty="0">
                <a:cs typeface="Times New Roman" pitchFamily="18" charset="0"/>
              </a:rPr>
              <a:t>: modeling natural, social, and engineered complex </a:t>
            </a:r>
            <a:r>
              <a:rPr lang="en-US" sz="2800" dirty="0" smtClean="0">
                <a:cs typeface="Times New Roman" pitchFamily="18" charset="0"/>
              </a:rPr>
              <a:t>systems</a:t>
            </a:r>
            <a:br>
              <a:rPr lang="en-US" sz="2800" dirty="0" smtClean="0">
                <a:cs typeface="Times New Roman" pitchFamily="18" charset="0"/>
              </a:rPr>
            </a:br>
            <a:r>
              <a:rPr lang="en-US" sz="2800" dirty="0" smtClean="0">
                <a:cs typeface="Times New Roman" pitchFamily="18" charset="0"/>
              </a:rPr>
              <a:t>      with </a:t>
            </a:r>
            <a:r>
              <a:rPr lang="en-US" sz="2800" dirty="0" err="1">
                <a:cs typeface="Times New Roman" pitchFamily="18" charset="0"/>
              </a:rPr>
              <a:t>NetLogo</a:t>
            </a:r>
            <a:r>
              <a:rPr lang="en-US" sz="2800" dirty="0">
                <a:cs typeface="Times New Roman" pitchFamily="18" charset="0"/>
              </a:rPr>
              <a:t>. Cambridge, Mass.: MIT Press</a:t>
            </a:r>
            <a:r>
              <a:rPr lang="en-US" sz="2800" dirty="0" smtClean="0">
                <a:cs typeface="Times New Roman" pitchFamily="18" charset="0"/>
              </a:rPr>
              <a:t>.</a:t>
            </a:r>
            <a:endParaRPr lang="en-US" sz="2800" dirty="0">
              <a:cs typeface="Times New Roman" pitchFamily="18" charset="0"/>
            </a:endParaRPr>
          </a:p>
          <a:p>
            <a:pPr indent="-457200">
              <a:spcAft>
                <a:spcPts val="1800"/>
              </a:spcAft>
            </a:pPr>
            <a:r>
              <a:rPr lang="en-US" sz="2800" dirty="0" smtClean="0">
                <a:cs typeface="Times New Roman" pitchFamily="18" charset="0"/>
              </a:rPr>
              <a:t>[2] </a:t>
            </a:r>
            <a:r>
              <a:rPr lang="en-US" sz="2800" dirty="0" err="1">
                <a:cs typeface="Times New Roman" pitchFamily="18" charset="0"/>
              </a:rPr>
              <a:t>Wilensky</a:t>
            </a:r>
            <a:r>
              <a:rPr lang="en-US" sz="2800" dirty="0">
                <a:cs typeface="Times New Roman" pitchFamily="18" charset="0"/>
              </a:rPr>
              <a:t>, U. 1999. </a:t>
            </a:r>
            <a:r>
              <a:rPr lang="en-US" sz="2800" dirty="0" err="1">
                <a:cs typeface="Times New Roman" pitchFamily="18" charset="0"/>
              </a:rPr>
              <a:t>NetLogo</a:t>
            </a:r>
            <a:r>
              <a:rPr lang="en-US" sz="2800" dirty="0">
                <a:cs typeface="Times New Roman" pitchFamily="18" charset="0"/>
              </a:rPr>
              <a:t>. </a:t>
            </a:r>
            <a:r>
              <a:rPr lang="en-US" sz="2800" dirty="0" smtClean="0">
                <a:cs typeface="Times New Roman" pitchFamily="18" charset="0"/>
                <a:hlinkClick r:id="rId3"/>
              </a:rPr>
              <a:t>http://ccl.northwestern.edu/netlogo/</a:t>
            </a:r>
            <a:r>
              <a:rPr lang="en-US" sz="2800" dirty="0" smtClean="0">
                <a:cs typeface="Times New Roman" pitchFamily="18" charset="0"/>
              </a:rPr>
              <a:t> </a:t>
            </a:r>
            <a:br>
              <a:rPr lang="en-US" sz="2800" dirty="0" smtClean="0">
                <a:cs typeface="Times New Roman" pitchFamily="18" charset="0"/>
              </a:rPr>
            </a:br>
            <a:r>
              <a:rPr lang="en-US" sz="2800" dirty="0" smtClean="0">
                <a:cs typeface="Times New Roman" pitchFamily="18" charset="0"/>
              </a:rPr>
              <a:t>      Center </a:t>
            </a:r>
            <a:r>
              <a:rPr lang="en-US" sz="2800" dirty="0">
                <a:cs typeface="Times New Roman" pitchFamily="18" charset="0"/>
              </a:rPr>
              <a:t>for Connected Learning and Computer-Based Modeling</a:t>
            </a:r>
            <a:r>
              <a:rPr lang="en-US" sz="2800" dirty="0" smtClean="0">
                <a:cs typeface="Times New Roman" pitchFamily="18" charset="0"/>
              </a:rPr>
              <a:t>,</a:t>
            </a:r>
            <a:br>
              <a:rPr lang="en-US" sz="2800" dirty="0" smtClean="0">
                <a:cs typeface="Times New Roman" pitchFamily="18" charset="0"/>
              </a:rPr>
            </a:br>
            <a:r>
              <a:rPr lang="en-US" sz="2800" dirty="0" smtClean="0">
                <a:cs typeface="Times New Roman" pitchFamily="18" charset="0"/>
              </a:rPr>
              <a:t>      </a:t>
            </a:r>
            <a:r>
              <a:rPr lang="en-US" sz="2800" dirty="0">
                <a:cs typeface="Times New Roman" pitchFamily="18" charset="0"/>
              </a:rPr>
              <a:t>Northwestern University. Evanston, IL</a:t>
            </a:r>
            <a:r>
              <a:rPr lang="en-US" sz="2800" dirty="0" smtClean="0">
                <a:cs typeface="Times New Roman" pitchFamily="18" charset="0"/>
              </a:rPr>
              <a:t>.</a:t>
            </a:r>
          </a:p>
          <a:p>
            <a:pPr indent="-457200">
              <a:spcAft>
                <a:spcPts val="1800"/>
              </a:spcAft>
            </a:pPr>
            <a:r>
              <a:rPr lang="en-US" sz="2800" dirty="0" smtClean="0">
                <a:cs typeface="Times New Roman" pitchFamily="18" charset="0"/>
              </a:rPr>
              <a:t>[3</a:t>
            </a:r>
            <a:r>
              <a:rPr lang="en-US" sz="2800" dirty="0">
                <a:cs typeface="Times New Roman" pitchFamily="18" charset="0"/>
              </a:rPr>
              <a:t>] </a:t>
            </a:r>
            <a:r>
              <a:rPr lang="en-US" sz="2800" dirty="0" err="1" smtClean="0">
                <a:cs typeface="Times New Roman" pitchFamily="18" charset="0"/>
              </a:rPr>
              <a:t>Sklearn.cluster.DBSCAN</a:t>
            </a:r>
            <a:r>
              <a:rPr lang="en-US" sz="2800" dirty="0" smtClean="0">
                <a:cs typeface="Times New Roman" pitchFamily="18" charset="0"/>
              </a:rPr>
              <a:t>. </a:t>
            </a:r>
            <a:r>
              <a:rPr lang="en-US" sz="2800" dirty="0">
                <a:cs typeface="Times New Roman" pitchFamily="18" charset="0"/>
              </a:rPr>
              <a:t>Retrieved February 13, 2017, from </a:t>
            </a:r>
            <a:r>
              <a:rPr lang="en-US" sz="2800" dirty="0" smtClean="0">
                <a:cs typeface="Times New Roman" pitchFamily="18" charset="0"/>
              </a:rPr>
              <a:t/>
            </a:r>
            <a:br>
              <a:rPr lang="en-US" sz="2800" dirty="0" smtClean="0">
                <a:cs typeface="Times New Roman" pitchFamily="18" charset="0"/>
              </a:rPr>
            </a:br>
            <a:r>
              <a:rPr lang="en-US" sz="2800" dirty="0" smtClean="0">
                <a:cs typeface="Times New Roman" pitchFamily="18" charset="0"/>
              </a:rPr>
              <a:t>      </a:t>
            </a:r>
            <a:r>
              <a:rPr lang="en-US" sz="2600" dirty="0" smtClean="0">
                <a:cs typeface="Times New Roman" pitchFamily="18" charset="0"/>
                <a:hlinkClick r:id="rId4"/>
              </a:rPr>
              <a:t>http</a:t>
            </a:r>
            <a:r>
              <a:rPr lang="en-US" sz="2600" dirty="0">
                <a:cs typeface="Times New Roman" pitchFamily="18" charset="0"/>
                <a:hlinkClick r:id="rId4"/>
              </a:rPr>
              <a:t>://</a:t>
            </a:r>
            <a:r>
              <a:rPr lang="en-US" sz="2600" dirty="0" smtClean="0">
                <a:cs typeface="Times New Roman" pitchFamily="18" charset="0"/>
                <a:hlinkClick r:id="rId4"/>
              </a:rPr>
              <a:t>scikit-learn.org/stable/modules/generated/sklearn.cluster.DBSCAN.html</a:t>
            </a:r>
            <a:endParaRPr lang="en-US" sz="2600" dirty="0" smtClean="0">
              <a:cs typeface="Times New Roman" pitchFamily="18" charset="0"/>
            </a:endParaRPr>
          </a:p>
          <a:p>
            <a:pPr indent="-457200">
              <a:spcAft>
                <a:spcPts val="1800"/>
              </a:spcAft>
            </a:pPr>
            <a:r>
              <a:rPr lang="en-US" sz="2800" dirty="0">
                <a:cs typeface="Times New Roman" pitchFamily="18" charset="0"/>
              </a:rPr>
              <a:t>[4] </a:t>
            </a:r>
            <a:r>
              <a:rPr lang="en-US" sz="2800" dirty="0" smtClean="0">
                <a:cs typeface="Times New Roman" pitchFamily="18" charset="0"/>
              </a:rPr>
              <a:t>2.3. Clustering. Retrieved February 13, 2017, from </a:t>
            </a:r>
            <a:br>
              <a:rPr lang="en-US" sz="2800" dirty="0" smtClean="0">
                <a:cs typeface="Times New Roman" pitchFamily="18" charset="0"/>
              </a:rPr>
            </a:br>
            <a:r>
              <a:rPr lang="en-US" sz="2800" dirty="0" smtClean="0">
                <a:cs typeface="Times New Roman" pitchFamily="18" charset="0"/>
              </a:rPr>
              <a:t>      </a:t>
            </a:r>
            <a:r>
              <a:rPr lang="en-US" sz="2800" dirty="0" smtClean="0">
                <a:cs typeface="Times New Roman" pitchFamily="18" charset="0"/>
                <a:hlinkClick r:id="rId5"/>
              </a:rPr>
              <a:t>http</a:t>
            </a:r>
            <a:r>
              <a:rPr lang="en-US" sz="2800" dirty="0">
                <a:cs typeface="Times New Roman" pitchFamily="18" charset="0"/>
                <a:hlinkClick r:id="rId5"/>
              </a:rPr>
              <a:t>://</a:t>
            </a:r>
            <a:r>
              <a:rPr lang="en-US" sz="2800" dirty="0" smtClean="0">
                <a:cs typeface="Times New Roman" pitchFamily="18" charset="0"/>
                <a:hlinkClick r:id="rId5"/>
              </a:rPr>
              <a:t>scikit-learn.org/stable/modules/clustering.html</a:t>
            </a:r>
            <a:r>
              <a:rPr lang="en-US" sz="2800" dirty="0" smtClean="0">
                <a:cs typeface="Times New Roman" pitchFamily="18" charset="0"/>
              </a:rPr>
              <a:t> </a:t>
            </a:r>
          </a:p>
        </p:txBody>
      </p:sp>
      <p:pic>
        <p:nvPicPr>
          <p:cNvPr id="1028" name="Picture 4" descr="https://pbs.twimg.com/profile_images/2705522565/bf147d76acb7bd49b107d8aea3bed26e_400x4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5800" y="1010739"/>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THGWr0rXZQ7VDOtIZfz7yBStcO3xCAUtfHywkm08ONaNqZoxr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09400" y="3243592"/>
            <a:ext cx="5728926" cy="7718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7800" y="877567"/>
            <a:ext cx="3505200" cy="3456944"/>
          </a:xfrm>
          <a:prstGeom prst="rect">
            <a:avLst/>
          </a:prstGeom>
        </p:spPr>
      </p:pic>
      <p:sp>
        <p:nvSpPr>
          <p:cNvPr id="346" name="Rounded Rectangle 345"/>
          <p:cNvSpPr/>
          <p:nvPr/>
        </p:nvSpPr>
        <p:spPr>
          <a:xfrm>
            <a:off x="548640" y="12801601"/>
            <a:ext cx="19836037" cy="19583399"/>
          </a:xfrm>
          <a:prstGeom prst="roundRect">
            <a:avLst>
              <a:gd name="adj" fmla="val 2244"/>
            </a:avLst>
          </a:prstGeom>
          <a:solidFill>
            <a:schemeClr val="bg1"/>
          </a:solidFill>
          <a:ln w="63500">
            <a:solidFill>
              <a:srgbClr val="0052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0" dirty="0" smtClean="0"/>
          </a:p>
          <a:p>
            <a:r>
              <a:rPr lang="en-US" sz="8800" dirty="0" smtClean="0"/>
              <a:t> , -</a:t>
            </a:r>
            <a:endParaRPr lang="en-US" dirty="0"/>
          </a:p>
        </p:txBody>
      </p:sp>
      <p:sp>
        <p:nvSpPr>
          <p:cNvPr id="15" name="TextBox 14"/>
          <p:cNvSpPr txBox="1"/>
          <p:nvPr/>
        </p:nvSpPr>
        <p:spPr>
          <a:xfrm>
            <a:off x="35509200" y="5530262"/>
            <a:ext cx="5159874" cy="646331"/>
          </a:xfrm>
          <a:prstGeom prst="rect">
            <a:avLst/>
          </a:prstGeom>
          <a:noFill/>
        </p:spPr>
        <p:txBody>
          <a:bodyPr wrap="none" rtlCol="0">
            <a:spAutoFit/>
          </a:bodyPr>
          <a:lstStyle/>
          <a:p>
            <a:r>
              <a:rPr lang="en-US" sz="3600" i="1" dirty="0" err="1" smtClean="0"/>
              <a:t>BehaviorSpace</a:t>
            </a:r>
            <a:r>
              <a:rPr lang="en-US" sz="3600" i="1" dirty="0" smtClean="0"/>
              <a:t> Experiment</a:t>
            </a:r>
            <a:endParaRPr lang="en-US" sz="3600" i="1" dirty="0"/>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40531" y="5711597"/>
            <a:ext cx="10242289" cy="6368842"/>
          </a:xfrm>
          <a:prstGeom prst="rect">
            <a:avLst/>
          </a:prstGeom>
        </p:spPr>
      </p:pic>
      <p:sp>
        <p:nvSpPr>
          <p:cNvPr id="20" name="TextBox 19"/>
          <p:cNvSpPr txBox="1"/>
          <p:nvPr/>
        </p:nvSpPr>
        <p:spPr>
          <a:xfrm>
            <a:off x="10614689" y="18744486"/>
            <a:ext cx="8784000" cy="4801314"/>
          </a:xfrm>
          <a:prstGeom prst="rect">
            <a:avLst/>
          </a:prstGeom>
          <a:noFill/>
        </p:spPr>
        <p:txBody>
          <a:bodyPr wrap="square" rtlCol="0">
            <a:spAutoFit/>
          </a:bodyPr>
          <a:lstStyle/>
          <a:p>
            <a:pPr lvl="0"/>
            <a:r>
              <a:rPr lang="en-US" sz="5400" b="1" dirty="0" smtClean="0">
                <a:solidFill>
                  <a:prstClr val="black"/>
                </a:solidFill>
                <a:latin typeface="Microsoft Himalaya" pitchFamily="2" charset="0"/>
                <a:ea typeface="Microsoft Himalaya" pitchFamily="2" charset="0"/>
                <a:cs typeface="Microsoft Himalaya" pitchFamily="2" charset="0"/>
              </a:rPr>
              <a:t>DBSCAN</a:t>
            </a:r>
          </a:p>
          <a:p>
            <a:pPr lvl="0"/>
            <a:r>
              <a:rPr lang="en-US" sz="2800" dirty="0" smtClean="0"/>
              <a:t>DBSCAN is short for ‘Density-Based </a:t>
            </a:r>
            <a:r>
              <a:rPr lang="en-US" sz="2800" dirty="0"/>
              <a:t>Spatial Clustering of Applications with </a:t>
            </a:r>
            <a:r>
              <a:rPr lang="en-US" sz="2800" dirty="0" smtClean="0"/>
              <a:t>Noise’ [3].</a:t>
            </a:r>
            <a:r>
              <a:rPr lang="en-US" sz="2800" dirty="0"/>
              <a:t> </a:t>
            </a:r>
            <a:r>
              <a:rPr lang="en-US" sz="2800" dirty="0" smtClean="0"/>
              <a:t>This </a:t>
            </a:r>
            <a:r>
              <a:rPr lang="en-US" sz="2800" dirty="0"/>
              <a:t>algorithm </a:t>
            </a:r>
            <a:r>
              <a:rPr lang="en-US" sz="2800" dirty="0" smtClean="0"/>
              <a:t>finds </a:t>
            </a:r>
            <a:r>
              <a:rPr lang="en-US" sz="2800" dirty="0"/>
              <a:t>core samples of high density and expands clusters </a:t>
            </a:r>
            <a:r>
              <a:rPr lang="en-US" sz="2800" dirty="0" smtClean="0"/>
              <a:t>from these. </a:t>
            </a:r>
            <a:r>
              <a:rPr lang="en-US" sz="2800" dirty="0" smtClean="0"/>
              <a:t>An </a:t>
            </a:r>
            <a:r>
              <a:rPr lang="en-US" sz="2800" i="1" dirty="0" smtClean="0"/>
              <a:t>epsilon</a:t>
            </a:r>
            <a:r>
              <a:rPr lang="en-US" sz="2800" dirty="0" smtClean="0"/>
              <a:t> value of 50 </a:t>
            </a:r>
            <a:r>
              <a:rPr lang="en-US" sz="2800" dirty="0" smtClean="0"/>
              <a:t>sets </a:t>
            </a:r>
            <a:r>
              <a:rPr lang="en-US" sz="2800" dirty="0" smtClean="0"/>
              <a:t>the maximum distance between two points </a:t>
            </a:r>
            <a:r>
              <a:rPr lang="en-US" sz="2800" dirty="0" smtClean="0"/>
              <a:t>to be in the </a:t>
            </a:r>
            <a:r>
              <a:rPr lang="en-US" sz="2800" dirty="0" smtClean="0"/>
              <a:t>same neighborhood. A value of 30 for </a:t>
            </a:r>
            <a:r>
              <a:rPr lang="en-US" sz="2800" i="1" dirty="0" err="1" smtClean="0"/>
              <a:t>min_samples</a:t>
            </a:r>
            <a:r>
              <a:rPr lang="en-US" sz="2800" dirty="0" smtClean="0"/>
              <a:t> </a:t>
            </a:r>
            <a:r>
              <a:rPr lang="en-US" sz="2800" dirty="0" smtClean="0"/>
              <a:t>specifies how many data </a:t>
            </a:r>
            <a:r>
              <a:rPr lang="en-US" sz="2800" dirty="0" smtClean="0"/>
              <a:t>points </a:t>
            </a:r>
            <a:r>
              <a:rPr lang="en-US" sz="2800" dirty="0" smtClean="0"/>
              <a:t>must be in </a:t>
            </a:r>
            <a:r>
              <a:rPr lang="en-US" sz="2800" dirty="0" smtClean="0"/>
              <a:t>a neighborhood for it to be considered the core of a cluster. </a:t>
            </a:r>
            <a:r>
              <a:rPr lang="en-US" sz="2800" dirty="0" smtClean="0"/>
              <a:t>The black dots on the diagonal fringe were classified as noise (not part of any cluster).</a:t>
            </a:r>
            <a:endParaRPr lang="en-US" sz="2800" dirty="0" smtClean="0"/>
          </a:p>
        </p:txBody>
      </p:sp>
      <p:sp>
        <p:nvSpPr>
          <p:cNvPr id="21" name="TextBox 20"/>
          <p:cNvSpPr txBox="1"/>
          <p:nvPr/>
        </p:nvSpPr>
        <p:spPr>
          <a:xfrm>
            <a:off x="33832800" y="6150327"/>
            <a:ext cx="8767572" cy="2616101"/>
          </a:xfrm>
          <a:prstGeom prst="rect">
            <a:avLst/>
          </a:prstGeom>
          <a:noFill/>
        </p:spPr>
        <p:txBody>
          <a:bodyPr wrap="square" rtlCol="0">
            <a:spAutoFit/>
          </a:bodyPr>
          <a:lstStyle/>
          <a:p>
            <a:r>
              <a:rPr lang="en-US" sz="2800" dirty="0" err="1" smtClean="0"/>
              <a:t>BehaviorSpace</a:t>
            </a:r>
            <a:r>
              <a:rPr lang="en-US" sz="2800" dirty="0" smtClean="0"/>
              <a:t> is a tool in </a:t>
            </a:r>
            <a:r>
              <a:rPr lang="en-US" sz="2800" dirty="0" err="1" smtClean="0"/>
              <a:t>Netlogo</a:t>
            </a:r>
            <a:r>
              <a:rPr lang="en-US" sz="2800" dirty="0" smtClean="0"/>
              <a:t> that allows the user to perform an experiment that carries out many runs of a model with different </a:t>
            </a:r>
            <a:r>
              <a:rPr lang="en-US" sz="2800" dirty="0" smtClean="0"/>
              <a:t>combinations </a:t>
            </a:r>
            <a:r>
              <a:rPr lang="en-US" sz="2800" dirty="0" smtClean="0"/>
              <a:t>of the model’s parameters. The data for this project came from a </a:t>
            </a:r>
            <a:r>
              <a:rPr lang="en-US" sz="2800" dirty="0" err="1" smtClean="0"/>
              <a:t>BehaviorSpace</a:t>
            </a:r>
            <a:r>
              <a:rPr lang="en-US" sz="2800" dirty="0" smtClean="0"/>
              <a:t> experiment with the following parameters: </a:t>
            </a:r>
          </a:p>
          <a:p>
            <a:endParaRPr lang="en-US" sz="2400" dirty="0" smtClean="0"/>
          </a:p>
        </p:txBody>
      </p:sp>
      <p:sp>
        <p:nvSpPr>
          <p:cNvPr id="22" name="TextBox 21"/>
          <p:cNvSpPr txBox="1"/>
          <p:nvPr/>
        </p:nvSpPr>
        <p:spPr>
          <a:xfrm>
            <a:off x="39065645" y="8578419"/>
            <a:ext cx="3632199" cy="3046988"/>
          </a:xfrm>
          <a:prstGeom prst="rect">
            <a:avLst/>
          </a:prstGeom>
          <a:noFill/>
        </p:spPr>
        <p:txBody>
          <a:bodyPr wrap="square" rtlCol="0">
            <a:spAutoFit/>
          </a:bodyPr>
          <a:lstStyle/>
          <a:p>
            <a:r>
              <a:rPr lang="en-US" sz="2400" b="1" dirty="0" smtClean="0"/>
              <a:t>Output measures: </a:t>
            </a:r>
            <a:br>
              <a:rPr lang="en-US" sz="2400" b="1" dirty="0" smtClean="0"/>
            </a:br>
            <a:r>
              <a:rPr lang="en-US" sz="2400" b="1" dirty="0" smtClean="0"/>
              <a:t>    </a:t>
            </a:r>
            <a:r>
              <a:rPr lang="en-US" sz="2400" dirty="0" smtClean="0"/>
              <a:t>count </a:t>
            </a:r>
            <a:r>
              <a:rPr lang="en-US" sz="2400" dirty="0"/>
              <a:t>sheep, </a:t>
            </a:r>
            <a:r>
              <a:rPr lang="en-US" sz="2400" dirty="0" smtClean="0"/>
              <a:t/>
            </a:r>
            <a:br>
              <a:rPr lang="en-US" sz="2400" dirty="0" smtClean="0"/>
            </a:br>
            <a:r>
              <a:rPr lang="en-US" sz="2400" dirty="0" smtClean="0"/>
              <a:t>    count wolves</a:t>
            </a:r>
            <a:endParaRPr lang="en-US" sz="2400" dirty="0"/>
          </a:p>
          <a:p>
            <a:r>
              <a:rPr lang="en-US" sz="2400" b="1" dirty="0"/>
              <a:t>Stop </a:t>
            </a:r>
            <a:r>
              <a:rPr lang="en-US" sz="2400" b="1" dirty="0" smtClean="0"/>
              <a:t>condition:</a:t>
            </a:r>
            <a:r>
              <a:rPr lang="en-US" sz="2400" dirty="0" smtClean="0"/>
              <a:t> </a:t>
            </a:r>
            <a:br>
              <a:rPr lang="en-US" sz="2400" dirty="0" smtClean="0"/>
            </a:br>
            <a:r>
              <a:rPr lang="en-US" sz="2400" dirty="0" smtClean="0"/>
              <a:t>    not </a:t>
            </a:r>
            <a:r>
              <a:rPr lang="en-US" sz="2400" dirty="0"/>
              <a:t>any? </a:t>
            </a:r>
            <a:r>
              <a:rPr lang="en-US" sz="2400" dirty="0" smtClean="0"/>
              <a:t>turtles</a:t>
            </a:r>
            <a:endParaRPr lang="en-US" sz="2400" dirty="0"/>
          </a:p>
          <a:p>
            <a:r>
              <a:rPr lang="en-US" sz="2400" dirty="0" smtClean="0"/>
              <a:t> </a:t>
            </a:r>
            <a:r>
              <a:rPr lang="en-US" sz="2400" dirty="0"/>
              <a:t> </a:t>
            </a:r>
            <a:r>
              <a:rPr lang="en-US" sz="2400" dirty="0" smtClean="0"/>
              <a:t>  or </a:t>
            </a:r>
            <a:r>
              <a:rPr lang="en-US" sz="2400" dirty="0"/>
              <a:t>count sheep &gt; 1500</a:t>
            </a:r>
          </a:p>
          <a:p>
            <a:r>
              <a:rPr lang="en-US" sz="2400" b="1" dirty="0"/>
              <a:t>Time limit:</a:t>
            </a:r>
            <a:r>
              <a:rPr lang="en-US" sz="2400" dirty="0"/>
              <a:t> 1500 </a:t>
            </a:r>
            <a:r>
              <a:rPr lang="en-US" sz="2400" dirty="0" smtClean="0"/>
              <a:t>steps</a:t>
            </a:r>
          </a:p>
          <a:p>
            <a:r>
              <a:rPr lang="en-US" sz="2400" b="1" dirty="0" smtClean="0"/>
              <a:t>Total runs:</a:t>
            </a:r>
            <a:r>
              <a:rPr lang="en-US" sz="2400" dirty="0" smtClean="0"/>
              <a:t> 24,300</a:t>
            </a:r>
            <a:endParaRPr lang="en-US" sz="2400" dirty="0"/>
          </a:p>
        </p:txBody>
      </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2792" y="19202400"/>
            <a:ext cx="9208008" cy="6138673"/>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2792" y="13106400"/>
            <a:ext cx="9206796" cy="6137864"/>
          </a:xfrm>
          <a:prstGeom prst="rect">
            <a:avLst/>
          </a:prstGeom>
        </p:spPr>
      </p:pic>
      <p:sp>
        <p:nvSpPr>
          <p:cNvPr id="49" name="TextBox 48"/>
          <p:cNvSpPr txBox="1"/>
          <p:nvPr/>
        </p:nvSpPr>
        <p:spPr>
          <a:xfrm>
            <a:off x="4114800" y="14149278"/>
            <a:ext cx="3814671" cy="1184940"/>
          </a:xfrm>
          <a:prstGeom prst="rect">
            <a:avLst/>
          </a:prstGeom>
          <a:noFill/>
        </p:spPr>
        <p:txBody>
          <a:bodyPr wrap="square" rtlCol="0">
            <a:spAutoFit/>
          </a:bodyPr>
          <a:lstStyle/>
          <a:p>
            <a:pPr>
              <a:spcAft>
                <a:spcPts val="1800"/>
              </a:spcAft>
            </a:pPr>
            <a:r>
              <a:rPr lang="en-US" sz="2800" dirty="0" smtClean="0"/>
              <a:t>K-Means(</a:t>
            </a:r>
            <a:r>
              <a:rPr lang="en-US" sz="2800" i="1" dirty="0" err="1" smtClean="0"/>
              <a:t>n_clusters</a:t>
            </a:r>
            <a:r>
              <a:rPr lang="en-US" sz="2800" dirty="0" smtClean="0"/>
              <a:t>=2</a:t>
            </a:r>
            <a:r>
              <a:rPr lang="en-US" sz="2800" dirty="0" smtClean="0"/>
              <a:t>)</a:t>
            </a:r>
          </a:p>
          <a:p>
            <a:pPr>
              <a:spcAft>
                <a:spcPts val="1800"/>
              </a:spcAft>
            </a:pPr>
            <a:r>
              <a:rPr lang="en-US" sz="2800" dirty="0"/>
              <a:t>s</a:t>
            </a:r>
            <a:r>
              <a:rPr lang="en-US" sz="2800" dirty="0" smtClean="0"/>
              <a:t>ilhouette </a:t>
            </a:r>
            <a:r>
              <a:rPr lang="en-US" sz="2800" dirty="0"/>
              <a:t>score = .</a:t>
            </a:r>
            <a:r>
              <a:rPr lang="en-US" sz="2800" dirty="0" smtClean="0"/>
              <a:t>86</a:t>
            </a:r>
            <a:endParaRPr lang="en-US" sz="2800" dirty="0"/>
          </a:p>
        </p:txBody>
      </p:sp>
      <p:sp>
        <p:nvSpPr>
          <p:cNvPr id="51" name="TextBox 50"/>
          <p:cNvSpPr txBox="1"/>
          <p:nvPr/>
        </p:nvSpPr>
        <p:spPr>
          <a:xfrm>
            <a:off x="10614689" y="14325600"/>
            <a:ext cx="8784000" cy="3939540"/>
          </a:xfrm>
          <a:prstGeom prst="rect">
            <a:avLst/>
          </a:prstGeom>
          <a:noFill/>
        </p:spPr>
        <p:txBody>
          <a:bodyPr wrap="square" rtlCol="0">
            <a:spAutoFit/>
          </a:bodyPr>
          <a:lstStyle/>
          <a:p>
            <a:pPr lvl="0"/>
            <a:r>
              <a:rPr lang="en-US" sz="5400" b="1" dirty="0" smtClean="0">
                <a:solidFill>
                  <a:prstClr val="black"/>
                </a:solidFill>
                <a:latin typeface="Microsoft Himalaya" pitchFamily="2" charset="0"/>
                <a:ea typeface="Microsoft Himalaya" pitchFamily="2" charset="0"/>
                <a:cs typeface="Microsoft Himalaya" pitchFamily="2" charset="0"/>
              </a:rPr>
              <a:t>K-Means</a:t>
            </a:r>
            <a:endParaRPr lang="en-US" sz="2800" dirty="0" smtClean="0"/>
          </a:p>
          <a:p>
            <a:r>
              <a:rPr lang="en-US" sz="2800" dirty="0" smtClean="0"/>
              <a:t>K-Means </a:t>
            </a:r>
            <a:r>
              <a:rPr lang="en-US" sz="2800" dirty="0" smtClean="0"/>
              <a:t>requires the user to specify the number of </a:t>
            </a:r>
            <a:r>
              <a:rPr lang="en-US" sz="2800" dirty="0" smtClean="0"/>
              <a:t>clusters, </a:t>
            </a:r>
            <a:r>
              <a:rPr lang="en-US" sz="2800" dirty="0" smtClean="0"/>
              <a:t>and it </a:t>
            </a:r>
            <a:r>
              <a:rPr lang="en-US" sz="2800" dirty="0"/>
              <a:t>clusters data by trying to separate samples </a:t>
            </a:r>
            <a:r>
              <a:rPr lang="en-US" sz="2800" dirty="0" smtClean="0"/>
              <a:t>into </a:t>
            </a:r>
            <a:r>
              <a:rPr lang="en-US" sz="2800" dirty="0"/>
              <a:t>groups of equal variance </a:t>
            </a:r>
            <a:r>
              <a:rPr lang="en-US" sz="2800" dirty="0" smtClean="0"/>
              <a:t>[4]. </a:t>
            </a:r>
            <a:r>
              <a:rPr lang="en-US" sz="2800" dirty="0" smtClean="0"/>
              <a:t>Our </a:t>
            </a:r>
            <a:r>
              <a:rPr lang="en-US" sz="2800" dirty="0" smtClean="0"/>
              <a:t>data forms two clusters: simulations where the sheep population exploded, and simulations where it didn’t</a:t>
            </a:r>
            <a:r>
              <a:rPr lang="en-US" sz="2800" dirty="0" smtClean="0"/>
              <a:t>. K-Means generally found these two clusters, but misclassified some points on the boundary (the blue points between 800 and 1100 sheep).</a:t>
            </a:r>
            <a:endParaRPr lang="en-US" sz="2800" dirty="0" smtClean="0"/>
          </a:p>
        </p:txBody>
      </p:sp>
      <p:sp>
        <p:nvSpPr>
          <p:cNvPr id="53" name="TextBox 52"/>
          <p:cNvSpPr txBox="1"/>
          <p:nvPr/>
        </p:nvSpPr>
        <p:spPr>
          <a:xfrm>
            <a:off x="10614689" y="24052173"/>
            <a:ext cx="8784000" cy="4801314"/>
          </a:xfrm>
          <a:prstGeom prst="rect">
            <a:avLst/>
          </a:prstGeom>
          <a:noFill/>
        </p:spPr>
        <p:txBody>
          <a:bodyPr wrap="square" rtlCol="0">
            <a:spAutoFit/>
          </a:bodyPr>
          <a:lstStyle/>
          <a:p>
            <a:pPr lvl="0"/>
            <a:r>
              <a:rPr lang="en-US" sz="5400" b="1" dirty="0">
                <a:solidFill>
                  <a:prstClr val="black"/>
                </a:solidFill>
                <a:latin typeface="Microsoft Himalaya" pitchFamily="2" charset="0"/>
                <a:ea typeface="Microsoft Himalaya" pitchFamily="2" charset="0"/>
                <a:cs typeface="Microsoft Himalaya" pitchFamily="2" charset="0"/>
              </a:rPr>
              <a:t>Affinity Propagation</a:t>
            </a:r>
            <a:endParaRPr lang="en-US" sz="7200" dirty="0">
              <a:solidFill>
                <a:prstClr val="black"/>
              </a:solidFill>
            </a:endParaRPr>
          </a:p>
          <a:p>
            <a:r>
              <a:rPr lang="en-US" sz="2800" dirty="0" smtClean="0"/>
              <a:t>The Affinity Propagation clustering algorithm </a:t>
            </a:r>
            <a:r>
              <a:rPr lang="en-US" sz="2800" dirty="0" smtClean="0"/>
              <a:t>chooses ‘exemplars</a:t>
            </a:r>
            <a:r>
              <a:rPr lang="en-US" sz="2800" dirty="0" smtClean="0"/>
              <a:t>’ (shown as large dots at left), </a:t>
            </a:r>
            <a:r>
              <a:rPr lang="en-US" sz="2800" dirty="0" smtClean="0"/>
              <a:t>which are points that best represent others around them, and then forms clusters by growing them outwards from the exemplars [4]. Due to the time complexity of this algorithm and the large dataset that we used, we </a:t>
            </a:r>
            <a:r>
              <a:rPr lang="en-US" sz="2800" dirty="0" smtClean="0"/>
              <a:t>had to run the algorithm on a </a:t>
            </a:r>
            <a:r>
              <a:rPr lang="en-US" sz="2800" dirty="0" smtClean="0"/>
              <a:t>random </a:t>
            </a:r>
            <a:r>
              <a:rPr lang="en-US" sz="2800" dirty="0" smtClean="0"/>
              <a:t>subset with only 2,000 data points</a:t>
            </a:r>
            <a:r>
              <a:rPr lang="en-US" sz="2800" dirty="0" smtClean="0"/>
              <a:t>. </a:t>
            </a:r>
            <a:r>
              <a:rPr lang="en-US" sz="2800" dirty="0" smtClean="0"/>
              <a:t>The sparser data set contributed to why this algorithm found </a:t>
            </a:r>
            <a:r>
              <a:rPr lang="en-US" sz="2800" dirty="0" smtClean="0"/>
              <a:t>more clusters than the other algorithms</a:t>
            </a:r>
            <a:r>
              <a:rPr lang="en-US" sz="2800" dirty="0" smtClean="0"/>
              <a:t>.</a:t>
            </a:r>
            <a:endParaRPr lang="en-US" sz="2800" dirty="0" smtClean="0"/>
          </a:p>
        </p:txBody>
      </p:sp>
      <p:grpSp>
        <p:nvGrpSpPr>
          <p:cNvPr id="30" name="Group 29"/>
          <p:cNvGrpSpPr/>
          <p:nvPr/>
        </p:nvGrpSpPr>
        <p:grpSpPr>
          <a:xfrm>
            <a:off x="32105869" y="14741748"/>
            <a:ext cx="10718531" cy="4739596"/>
            <a:chOff x="32109004" y="14283309"/>
            <a:chExt cx="11147196" cy="4771251"/>
          </a:xfrm>
        </p:grpSpPr>
        <p:sp>
          <p:nvSpPr>
            <p:cNvPr id="7" name="Oval 6"/>
            <p:cNvSpPr/>
            <p:nvPr/>
          </p:nvSpPr>
          <p:spPr>
            <a:xfrm>
              <a:off x="32320050" y="14283309"/>
              <a:ext cx="2176290" cy="1092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ABM</a:t>
              </a:r>
              <a:endParaRPr lang="en-US" sz="2800" dirty="0"/>
            </a:p>
          </p:txBody>
        </p:sp>
        <p:sp>
          <p:nvSpPr>
            <p:cNvPr id="10" name="Bevel 9"/>
            <p:cNvSpPr/>
            <p:nvPr/>
          </p:nvSpPr>
          <p:spPr>
            <a:xfrm>
              <a:off x="39522710" y="14283309"/>
              <a:ext cx="3733490" cy="124365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Clustering Algorithm on </a:t>
              </a:r>
              <a:r>
                <a:rPr lang="en-US" sz="2800" dirty="0" smtClean="0"/>
                <a:t>Output Data</a:t>
              </a:r>
              <a:endParaRPr lang="en-US" sz="2800" dirty="0"/>
            </a:p>
          </p:txBody>
        </p:sp>
        <p:sp>
          <p:nvSpPr>
            <p:cNvPr id="11" name="Rounded Rectangle 10"/>
            <p:cNvSpPr/>
            <p:nvPr/>
          </p:nvSpPr>
          <p:spPr>
            <a:xfrm>
              <a:off x="35661600" y="14283309"/>
              <a:ext cx="3124200" cy="12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BehaviorSpace</a:t>
              </a:r>
              <a:r>
                <a:rPr lang="en-US" sz="2800" dirty="0"/>
                <a:t> Experiment</a:t>
              </a:r>
            </a:p>
          </p:txBody>
        </p:sp>
        <p:sp>
          <p:nvSpPr>
            <p:cNvPr id="12" name="Rectangle 11"/>
            <p:cNvSpPr/>
            <p:nvPr/>
          </p:nvSpPr>
          <p:spPr>
            <a:xfrm>
              <a:off x="39852600" y="15823644"/>
              <a:ext cx="2572401" cy="5004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Cluster 1</a:t>
              </a:r>
              <a:endParaRPr lang="en-US" sz="2800" dirty="0"/>
            </a:p>
          </p:txBody>
        </p:sp>
        <p:sp>
          <p:nvSpPr>
            <p:cNvPr id="60" name="Rectangle 59"/>
            <p:cNvSpPr/>
            <p:nvPr/>
          </p:nvSpPr>
          <p:spPr>
            <a:xfrm>
              <a:off x="39852598" y="16345482"/>
              <a:ext cx="2572401" cy="5004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Cluster 2</a:t>
              </a:r>
              <a:endParaRPr lang="en-US" sz="2800" dirty="0"/>
            </a:p>
          </p:txBody>
        </p:sp>
        <p:sp>
          <p:nvSpPr>
            <p:cNvPr id="61" name="Rectangle 60"/>
            <p:cNvSpPr/>
            <p:nvPr/>
          </p:nvSpPr>
          <p:spPr>
            <a:xfrm>
              <a:off x="39852598" y="16873103"/>
              <a:ext cx="2572401" cy="5004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Cluster 3</a:t>
              </a:r>
              <a:endParaRPr lang="en-US" sz="2800" dirty="0"/>
            </a:p>
          </p:txBody>
        </p:sp>
        <p:sp>
          <p:nvSpPr>
            <p:cNvPr id="13" name="Snip Single Corner Rectangle 12"/>
            <p:cNvSpPr/>
            <p:nvPr/>
          </p:nvSpPr>
          <p:spPr>
            <a:xfrm>
              <a:off x="40096046" y="17970309"/>
              <a:ext cx="3058863" cy="1084251"/>
            </a:xfrm>
            <a:prstGeom prst="snip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Cluster </a:t>
              </a:r>
              <a:r>
                <a:rPr lang="en-US" sz="2800" dirty="0" smtClean="0"/>
                <a:t>Ev</a:t>
              </a:r>
              <a:r>
                <a:rPr lang="en-US" sz="2800" dirty="0" smtClean="0"/>
                <a:t>aluations</a:t>
              </a:r>
              <a:endParaRPr lang="en-US" sz="2800" dirty="0"/>
            </a:p>
          </p:txBody>
        </p:sp>
        <p:sp>
          <p:nvSpPr>
            <p:cNvPr id="14" name="Snip Diagonal Corner Rectangle 13"/>
            <p:cNvSpPr/>
            <p:nvPr/>
          </p:nvSpPr>
          <p:spPr>
            <a:xfrm>
              <a:off x="36482508" y="17970309"/>
              <a:ext cx="2946710" cy="1084251"/>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Cluster </a:t>
              </a:r>
              <a:r>
                <a:rPr lang="en-US" sz="2800" dirty="0" smtClean="0"/>
                <a:t>Visualizations</a:t>
              </a:r>
              <a:endParaRPr lang="en-US" sz="2800" dirty="0"/>
            </a:p>
          </p:txBody>
        </p:sp>
        <p:sp>
          <p:nvSpPr>
            <p:cNvPr id="16" name="Rounded Rectangle 15"/>
            <p:cNvSpPr/>
            <p:nvPr/>
          </p:nvSpPr>
          <p:spPr>
            <a:xfrm>
              <a:off x="32109004" y="16236240"/>
              <a:ext cx="3801312" cy="81299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Analysis of </a:t>
              </a:r>
              <a:r>
                <a:rPr lang="en-US" sz="2800" dirty="0" smtClean="0"/>
                <a:t>Parameters </a:t>
              </a:r>
              <a:endParaRPr lang="en-US" sz="2800" dirty="0"/>
            </a:p>
          </p:txBody>
        </p:sp>
        <p:sp>
          <p:nvSpPr>
            <p:cNvPr id="17" name="Snip Diagonal Corner Rectangle 16"/>
            <p:cNvSpPr/>
            <p:nvPr/>
          </p:nvSpPr>
          <p:spPr>
            <a:xfrm>
              <a:off x="32208563" y="17752182"/>
              <a:ext cx="3276600" cy="1174989"/>
            </a:xfrm>
            <a:prstGeom prst="snip2Diag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Parameter </a:t>
              </a:r>
              <a:r>
                <a:rPr lang="en-US" sz="2800" dirty="0" smtClean="0"/>
                <a:t>Vi</a:t>
              </a:r>
              <a:r>
                <a:rPr lang="en-US" sz="2800" dirty="0" smtClean="0"/>
                <a:t>sualizations</a:t>
              </a:r>
              <a:endParaRPr lang="en-US" sz="2800" dirty="0"/>
            </a:p>
          </p:txBody>
        </p:sp>
        <p:sp>
          <p:nvSpPr>
            <p:cNvPr id="33" name="Right Arrow 32"/>
            <p:cNvSpPr/>
            <p:nvPr/>
          </p:nvSpPr>
          <p:spPr>
            <a:xfrm>
              <a:off x="34628656" y="14708180"/>
              <a:ext cx="921428" cy="284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74"/>
            <p:cNvSpPr/>
            <p:nvPr/>
          </p:nvSpPr>
          <p:spPr>
            <a:xfrm>
              <a:off x="38897316" y="14708180"/>
              <a:ext cx="531902" cy="32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Bent Arrow 37"/>
            <p:cNvSpPr/>
            <p:nvPr/>
          </p:nvSpPr>
          <p:spPr>
            <a:xfrm rot="10800000">
              <a:off x="42495622" y="15619145"/>
              <a:ext cx="760578" cy="13043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Left Arrow 38"/>
            <p:cNvSpPr/>
            <p:nvPr/>
          </p:nvSpPr>
          <p:spPr>
            <a:xfrm>
              <a:off x="36054316" y="16310645"/>
              <a:ext cx="3480110" cy="344813"/>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33694022" y="17151676"/>
              <a:ext cx="312412" cy="550636"/>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own Arrow 79"/>
            <p:cNvSpPr/>
            <p:nvPr/>
          </p:nvSpPr>
          <p:spPr>
            <a:xfrm>
              <a:off x="41116519" y="17485106"/>
              <a:ext cx="261932" cy="388775"/>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Bent-Up Arrow 41"/>
            <p:cNvSpPr/>
            <p:nvPr/>
          </p:nvSpPr>
          <p:spPr>
            <a:xfrm rot="10800000">
              <a:off x="38878470" y="16779321"/>
              <a:ext cx="625393" cy="1094560"/>
            </a:xfrm>
            <a:prstGeom prst="ben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2208561" y="19928449"/>
            <a:ext cx="10489283" cy="4401205"/>
          </a:xfrm>
          <a:prstGeom prst="rect">
            <a:avLst/>
          </a:prstGeom>
          <a:noFill/>
        </p:spPr>
        <p:txBody>
          <a:bodyPr wrap="square" rtlCol="0">
            <a:spAutoFit/>
          </a:bodyPr>
          <a:lstStyle/>
          <a:p>
            <a:r>
              <a:rPr lang="en-US" sz="2800" dirty="0" smtClean="0"/>
              <a:t>The </a:t>
            </a:r>
            <a:r>
              <a:rPr lang="en-US" sz="2800" dirty="0" smtClean="0"/>
              <a:t>flowchart </a:t>
            </a:r>
            <a:r>
              <a:rPr lang="en-US" sz="2800" dirty="0" smtClean="0"/>
              <a:t>above shows the </a:t>
            </a:r>
            <a:r>
              <a:rPr lang="en-US" sz="2800" dirty="0" smtClean="0"/>
              <a:t>process of evaluating agent-based models using unsupervised learning techniques. There are many opportunities for future work on this project. Ideally, this is an iterative process that can be refined to </a:t>
            </a:r>
            <a:r>
              <a:rPr lang="en-US" sz="2800" dirty="0" smtClean="0"/>
              <a:t>help a modeler build the </a:t>
            </a:r>
            <a:r>
              <a:rPr lang="en-US" sz="2800" dirty="0" smtClean="0"/>
              <a:t>most informative </a:t>
            </a:r>
            <a:r>
              <a:rPr lang="en-US" sz="2800" dirty="0" smtClean="0"/>
              <a:t>model and gain a full understanding of it. </a:t>
            </a:r>
            <a:r>
              <a:rPr lang="en-US" sz="2800" dirty="0" smtClean="0"/>
              <a:t>Research could be done into the best ways to adjust the parameters of the ABM based on the parameter distributions that appear in </a:t>
            </a:r>
            <a:r>
              <a:rPr lang="en-US" sz="2800" dirty="0" err="1" smtClean="0"/>
              <a:t>clusterings</a:t>
            </a:r>
            <a:r>
              <a:rPr lang="en-US" sz="2800" dirty="0" smtClean="0"/>
              <a:t> of the </a:t>
            </a:r>
            <a:r>
              <a:rPr lang="en-US" sz="2800" dirty="0" smtClean="0"/>
              <a:t>model's </a:t>
            </a:r>
            <a:r>
              <a:rPr lang="en-US" sz="2800" dirty="0" smtClean="0"/>
              <a:t>output data. </a:t>
            </a:r>
            <a:r>
              <a:rPr lang="en-US" sz="2800" dirty="0" smtClean="0"/>
              <a:t>Also</a:t>
            </a:r>
            <a:r>
              <a:rPr lang="en-US" sz="2800" dirty="0" smtClean="0"/>
              <a:t>, attempts could be made to automate some or all of </a:t>
            </a:r>
            <a:r>
              <a:rPr lang="en-US" sz="2800" dirty="0" smtClean="0"/>
              <a:t>this </a:t>
            </a:r>
            <a:r>
              <a:rPr lang="en-US" sz="2800" dirty="0" smtClean="0"/>
              <a:t>process to further reduce the amount of work for the researcher. </a:t>
            </a:r>
            <a:endParaRPr lang="en-US" sz="2800" dirty="0"/>
          </a:p>
        </p:txBody>
      </p:sp>
      <p:sp>
        <p:nvSpPr>
          <p:cNvPr id="83" name="Rounded Rectangle 82"/>
          <p:cNvSpPr/>
          <p:nvPr/>
        </p:nvSpPr>
        <p:spPr>
          <a:xfrm>
            <a:off x="20815890" y="12801599"/>
            <a:ext cx="10465633" cy="19583401"/>
          </a:xfrm>
          <a:prstGeom prst="roundRect">
            <a:avLst>
              <a:gd name="adj" fmla="val 2244"/>
            </a:avLst>
          </a:prstGeom>
          <a:solidFill>
            <a:schemeClr val="bg1"/>
          </a:solidFill>
          <a:ln w="63500">
            <a:solidFill>
              <a:srgbClr val="0052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0" dirty="0" smtClean="0"/>
          </a:p>
          <a:p>
            <a:r>
              <a:rPr lang="en-US" sz="8800" dirty="0" smtClean="0"/>
              <a:t> , -</a:t>
            </a:r>
            <a:endParaRPr lang="en-US" dirty="0"/>
          </a:p>
        </p:txBody>
      </p:sp>
      <p:sp>
        <p:nvSpPr>
          <p:cNvPr id="84" name="TextBox 83"/>
          <p:cNvSpPr txBox="1"/>
          <p:nvPr/>
        </p:nvSpPr>
        <p:spPr>
          <a:xfrm>
            <a:off x="21318783" y="13858957"/>
            <a:ext cx="9820940" cy="3970318"/>
          </a:xfrm>
          <a:prstGeom prst="rect">
            <a:avLst/>
          </a:prstGeom>
          <a:noFill/>
        </p:spPr>
        <p:txBody>
          <a:bodyPr wrap="square" rtlCol="0">
            <a:spAutoFit/>
          </a:bodyPr>
          <a:lstStyle/>
          <a:p>
            <a:pPr lvl="0"/>
            <a:r>
              <a:rPr lang="en-US" sz="2800" dirty="0" smtClean="0"/>
              <a:t>We investigated the two clusters that made up the K-means clustering by examining the distribution of the </a:t>
            </a:r>
            <a:r>
              <a:rPr lang="en-US" sz="2800" dirty="0"/>
              <a:t>parameters </a:t>
            </a:r>
            <a:r>
              <a:rPr lang="en-US" sz="2800" dirty="0" smtClean="0"/>
              <a:t>from the ABM that </a:t>
            </a:r>
            <a:r>
              <a:rPr lang="en-US" sz="2800" dirty="0"/>
              <a:t>led to </a:t>
            </a:r>
            <a:r>
              <a:rPr lang="en-US" sz="2800" dirty="0" smtClean="0"/>
              <a:t>a run being in its respective cluster. </a:t>
            </a:r>
            <a:r>
              <a:rPr lang="en-US" sz="2800" dirty="0"/>
              <a:t/>
            </a:r>
            <a:br>
              <a:rPr lang="en-US" sz="2800" dirty="0"/>
            </a:br>
            <a:r>
              <a:rPr lang="en-US" sz="2800" dirty="0"/>
              <a:t/>
            </a:r>
            <a:br>
              <a:rPr lang="en-US" sz="2800" dirty="0"/>
            </a:br>
            <a:r>
              <a:rPr lang="en-US" sz="2800" dirty="0"/>
              <a:t>The histograms for most of the variables showed an even distribution for both </a:t>
            </a:r>
            <a:r>
              <a:rPr lang="en-US" sz="2800" dirty="0" smtClean="0"/>
              <a:t>clusters, with the notable exceptions of the ‘</a:t>
            </a:r>
            <a:r>
              <a:rPr lang="en-US" sz="2800" dirty="0" err="1" smtClean="0"/>
              <a:t>wolfgainfromfood</a:t>
            </a:r>
            <a:r>
              <a:rPr lang="en-US" sz="2800" dirty="0" smtClean="0"/>
              <a:t>’ and ‘grass’ variables. </a:t>
            </a:r>
            <a:endParaRPr lang="en-US" sz="2800" dirty="0"/>
          </a:p>
          <a:p>
            <a:endParaRPr lang="en-US" sz="2800" dirty="0"/>
          </a:p>
          <a:p>
            <a:endParaRPr lang="en-US" sz="2800" dirty="0"/>
          </a:p>
        </p:txBody>
      </p:sp>
      <p:sp>
        <p:nvSpPr>
          <p:cNvPr id="85" name="TextBox 84"/>
          <p:cNvSpPr txBox="1"/>
          <p:nvPr/>
        </p:nvSpPr>
        <p:spPr>
          <a:xfrm>
            <a:off x="21329610" y="12957452"/>
            <a:ext cx="6795839" cy="1107996"/>
          </a:xfrm>
          <a:prstGeom prst="rect">
            <a:avLst/>
          </a:prstGeom>
          <a:noFill/>
        </p:spPr>
        <p:txBody>
          <a:bodyPr wrap="square" rtlCol="0">
            <a:spAutoFit/>
          </a:bodyPr>
          <a:lstStyle/>
          <a:p>
            <a:r>
              <a:rPr lang="en-US" sz="6600" b="1" dirty="0" smtClean="0">
                <a:latin typeface="Microsoft Himalaya" pitchFamily="2" charset="0"/>
                <a:ea typeface="Microsoft Himalaya" pitchFamily="2" charset="0"/>
                <a:cs typeface="Microsoft Himalaya" pitchFamily="2" charset="0"/>
              </a:rPr>
              <a:t>IV. Parameter Analysis</a:t>
            </a:r>
            <a:endParaRPr lang="en-US" sz="6600" b="1" dirty="0">
              <a:latin typeface="Microsoft Himalaya" pitchFamily="2" charset="0"/>
              <a:ea typeface="Microsoft Himalaya" pitchFamily="2" charset="0"/>
              <a:cs typeface="Microsoft Himalaya" pitchFamily="2" charset="0"/>
            </a:endParaRPr>
          </a:p>
        </p:txBody>
      </p:sp>
      <p:sp>
        <p:nvSpPr>
          <p:cNvPr id="68" name="TextBox 67"/>
          <p:cNvSpPr txBox="1"/>
          <p:nvPr/>
        </p:nvSpPr>
        <p:spPr>
          <a:xfrm>
            <a:off x="21379474" y="22021800"/>
            <a:ext cx="9374003" cy="2246769"/>
          </a:xfrm>
          <a:prstGeom prst="rect">
            <a:avLst/>
          </a:prstGeom>
          <a:noFill/>
        </p:spPr>
        <p:txBody>
          <a:bodyPr wrap="square" rtlCol="0">
            <a:spAutoFit/>
          </a:bodyPr>
          <a:lstStyle/>
          <a:p>
            <a:pPr lvl="0"/>
            <a:r>
              <a:rPr lang="en-US" sz="2800" dirty="0" smtClean="0">
                <a:solidFill>
                  <a:prstClr val="black"/>
                </a:solidFill>
              </a:rPr>
              <a:t>When ‘</a:t>
            </a:r>
            <a:r>
              <a:rPr lang="en-US" sz="2800" dirty="0" err="1" smtClean="0">
                <a:solidFill>
                  <a:prstClr val="black"/>
                </a:solidFill>
              </a:rPr>
              <a:t>wolfgainfromfood</a:t>
            </a:r>
            <a:r>
              <a:rPr lang="en-US" sz="2800" dirty="0" smtClean="0">
                <a:solidFill>
                  <a:prstClr val="black"/>
                </a:solidFill>
              </a:rPr>
              <a:t>’ has a higher value, the run is more likely to </a:t>
            </a:r>
            <a:r>
              <a:rPr lang="en-US" sz="2800" dirty="0">
                <a:solidFill>
                  <a:prstClr val="black"/>
                </a:solidFill>
              </a:rPr>
              <a:t>be in cluster 1</a:t>
            </a:r>
            <a:r>
              <a:rPr lang="en-US" sz="2800" dirty="0" smtClean="0">
                <a:solidFill>
                  <a:prstClr val="black"/>
                </a:solidFill>
              </a:rPr>
              <a:t> (</a:t>
            </a:r>
            <a:r>
              <a:rPr lang="en-US" sz="2800" dirty="0" smtClean="0">
                <a:solidFill>
                  <a:prstClr val="black"/>
                </a:solidFill>
              </a:rPr>
              <a:t>red), where the sheep population did not explode. </a:t>
            </a:r>
            <a:r>
              <a:rPr lang="en-US" sz="2800" dirty="0" smtClean="0">
                <a:solidFill>
                  <a:prstClr val="black"/>
                </a:solidFill>
              </a:rPr>
              <a:t>The reverse is also </a:t>
            </a:r>
            <a:r>
              <a:rPr lang="en-US" sz="2800" dirty="0" smtClean="0">
                <a:solidFill>
                  <a:prstClr val="black"/>
                </a:solidFill>
              </a:rPr>
              <a:t>true. This </a:t>
            </a:r>
            <a:r>
              <a:rPr lang="en-US" sz="2800" dirty="0">
                <a:solidFill>
                  <a:prstClr val="black"/>
                </a:solidFill>
              </a:rPr>
              <a:t>makes sense </a:t>
            </a:r>
            <a:r>
              <a:rPr lang="en-US" sz="2800" dirty="0" smtClean="0">
                <a:solidFill>
                  <a:prstClr val="black"/>
                </a:solidFill>
              </a:rPr>
              <a:t>because presumably the </a:t>
            </a:r>
            <a:r>
              <a:rPr lang="en-US" sz="2800" dirty="0">
                <a:solidFill>
                  <a:prstClr val="black"/>
                </a:solidFill>
              </a:rPr>
              <a:t>wolves’ increased gain from food enabled them to grow in population and limit the </a:t>
            </a:r>
            <a:r>
              <a:rPr lang="en-US" sz="2800" dirty="0" smtClean="0">
                <a:solidFill>
                  <a:prstClr val="black"/>
                </a:solidFill>
              </a:rPr>
              <a:t>sheep population growth.</a:t>
            </a:r>
            <a:endParaRPr lang="en-US" sz="2800" dirty="0">
              <a:solidFill>
                <a:prstClr val="black"/>
              </a:solidFill>
            </a:endParaRPr>
          </a:p>
        </p:txBody>
      </p:sp>
      <p:sp>
        <p:nvSpPr>
          <p:cNvPr id="70" name="TextBox 69"/>
          <p:cNvSpPr txBox="1"/>
          <p:nvPr/>
        </p:nvSpPr>
        <p:spPr>
          <a:xfrm rot="10800000" flipV="1">
            <a:off x="21376773" y="29641800"/>
            <a:ext cx="9762949" cy="2246769"/>
          </a:xfrm>
          <a:prstGeom prst="rect">
            <a:avLst/>
          </a:prstGeom>
          <a:noFill/>
        </p:spPr>
        <p:txBody>
          <a:bodyPr wrap="square" rtlCol="0">
            <a:spAutoFit/>
          </a:bodyPr>
          <a:lstStyle/>
          <a:p>
            <a:r>
              <a:rPr lang="en-US" sz="2800" dirty="0"/>
              <a:t>In cluster </a:t>
            </a:r>
            <a:r>
              <a:rPr lang="en-US" sz="2800" dirty="0" smtClean="0"/>
              <a:t>1, </a:t>
            </a:r>
            <a:r>
              <a:rPr lang="en-US" sz="2800" dirty="0"/>
              <a:t>¾ of the trials </a:t>
            </a:r>
            <a:r>
              <a:rPr lang="en-US" sz="2800" dirty="0" smtClean="0"/>
              <a:t>had grass-depletion enabled.</a:t>
            </a:r>
            <a:endParaRPr lang="en-US" sz="2800" dirty="0" smtClean="0"/>
          </a:p>
          <a:p>
            <a:r>
              <a:rPr lang="en-US" sz="2800" dirty="0" smtClean="0"/>
              <a:t>In cluster 2, basically all trials </a:t>
            </a:r>
            <a:r>
              <a:rPr lang="en-US" sz="2800" dirty="0"/>
              <a:t>had grass depletion disabled</a:t>
            </a:r>
            <a:r>
              <a:rPr lang="en-US" sz="2800" dirty="0" smtClean="0"/>
              <a:t>.</a:t>
            </a:r>
          </a:p>
          <a:p>
            <a:r>
              <a:rPr lang="en-US" sz="2800" dirty="0" smtClean="0"/>
              <a:t>This points to a key outcome from this model, which is that an ecosystem with three interacting species is more stable (less likely to have a population explosion) than an 2-species ecosystem.</a:t>
            </a:r>
            <a:endParaRPr lang="en-US" sz="2800" dirty="0"/>
          </a:p>
        </p:txBody>
      </p:sp>
      <p:sp>
        <p:nvSpPr>
          <p:cNvPr id="19" name="TextBox 18"/>
          <p:cNvSpPr txBox="1"/>
          <p:nvPr/>
        </p:nvSpPr>
        <p:spPr>
          <a:xfrm>
            <a:off x="4191000" y="20116800"/>
            <a:ext cx="4304477" cy="2277547"/>
          </a:xfrm>
          <a:prstGeom prst="rect">
            <a:avLst/>
          </a:prstGeom>
          <a:noFill/>
        </p:spPr>
        <p:txBody>
          <a:bodyPr wrap="square" rtlCol="0">
            <a:spAutoFit/>
          </a:bodyPr>
          <a:lstStyle/>
          <a:p>
            <a:pPr>
              <a:spcAft>
                <a:spcPts val="1800"/>
              </a:spcAft>
            </a:pPr>
            <a:r>
              <a:rPr lang="en-US" sz="2800" dirty="0" smtClean="0"/>
              <a:t>DBSCAN(</a:t>
            </a:r>
            <a:r>
              <a:rPr lang="en-US" sz="2800" i="1" dirty="0" smtClean="0"/>
              <a:t>epsilon</a:t>
            </a:r>
            <a:r>
              <a:rPr lang="en-US" sz="2800" dirty="0" smtClean="0"/>
              <a:t>=50</a:t>
            </a:r>
            <a:r>
              <a:rPr lang="en-US" sz="2800" dirty="0" smtClean="0"/>
              <a:t>, </a:t>
            </a:r>
            <a:r>
              <a:rPr lang="en-US" sz="2800" dirty="0" smtClean="0"/>
              <a:t/>
            </a:r>
            <a:br>
              <a:rPr lang="en-US" sz="2800" dirty="0" smtClean="0"/>
            </a:br>
            <a:r>
              <a:rPr lang="en-US" sz="2800" dirty="0" smtClean="0"/>
              <a:t>                 </a:t>
            </a:r>
            <a:r>
              <a:rPr lang="en-US" sz="2800" i="1" dirty="0" err="1" smtClean="0"/>
              <a:t>min_samples</a:t>
            </a:r>
            <a:r>
              <a:rPr lang="en-US" sz="2800" dirty="0" smtClean="0"/>
              <a:t>=30</a:t>
            </a:r>
            <a:r>
              <a:rPr lang="en-US" sz="2800" dirty="0" smtClean="0"/>
              <a:t>)</a:t>
            </a:r>
          </a:p>
          <a:p>
            <a:pPr>
              <a:spcAft>
                <a:spcPts val="1800"/>
              </a:spcAft>
            </a:pPr>
            <a:r>
              <a:rPr lang="en-US" sz="2800" dirty="0" smtClean="0"/>
              <a:t>silhouette </a:t>
            </a:r>
            <a:r>
              <a:rPr lang="en-US" sz="2800" dirty="0"/>
              <a:t>score = .66</a:t>
            </a:r>
          </a:p>
          <a:p>
            <a:endParaRPr lang="en-US" sz="2800" dirty="0"/>
          </a:p>
        </p:txBody>
      </p:sp>
      <p:sp>
        <p:nvSpPr>
          <p:cNvPr id="86" name="TextBox 85"/>
          <p:cNvSpPr txBox="1"/>
          <p:nvPr/>
        </p:nvSpPr>
        <p:spPr>
          <a:xfrm>
            <a:off x="10614689" y="29178409"/>
            <a:ext cx="8784000" cy="2215991"/>
          </a:xfrm>
          <a:prstGeom prst="rect">
            <a:avLst/>
          </a:prstGeom>
          <a:noFill/>
        </p:spPr>
        <p:txBody>
          <a:bodyPr wrap="square" rtlCol="0">
            <a:spAutoFit/>
          </a:bodyPr>
          <a:lstStyle/>
          <a:p>
            <a:pPr lvl="0"/>
            <a:r>
              <a:rPr lang="en-US" sz="5400" b="1" dirty="0">
                <a:solidFill>
                  <a:prstClr val="black"/>
                </a:solidFill>
                <a:latin typeface="Microsoft Himalaya" pitchFamily="2" charset="0"/>
                <a:ea typeface="Microsoft Himalaya" pitchFamily="2" charset="0"/>
                <a:cs typeface="Microsoft Himalaya" pitchFamily="2" charset="0"/>
              </a:rPr>
              <a:t>Silhouette </a:t>
            </a:r>
            <a:r>
              <a:rPr lang="en-US" sz="5400" b="1" dirty="0" smtClean="0">
                <a:solidFill>
                  <a:prstClr val="black"/>
                </a:solidFill>
                <a:latin typeface="Microsoft Himalaya" pitchFamily="2" charset="0"/>
                <a:ea typeface="Microsoft Himalaya" pitchFamily="2" charset="0"/>
                <a:cs typeface="Microsoft Himalaya" pitchFamily="2" charset="0"/>
              </a:rPr>
              <a:t>Scores</a:t>
            </a:r>
            <a:endParaRPr lang="en-US" sz="2800" dirty="0" smtClean="0"/>
          </a:p>
          <a:p>
            <a:r>
              <a:rPr lang="en-US" sz="2800" dirty="0" smtClean="0"/>
              <a:t>The silhouette </a:t>
            </a:r>
            <a:r>
              <a:rPr lang="en-US" sz="2800" dirty="0" smtClean="0"/>
              <a:t>score is a clustering metric ranging from -1 (worst) to 1 (best), by comparing distances between points within a cluster and between different </a:t>
            </a:r>
            <a:r>
              <a:rPr lang="en-US" sz="2800" dirty="0" smtClean="0"/>
              <a:t>clusters [4].</a:t>
            </a:r>
            <a:endParaRPr lang="en-US" sz="2800" dirty="0" smtClean="0"/>
          </a:p>
        </p:txBody>
      </p:sp>
      <p:sp>
        <p:nvSpPr>
          <p:cNvPr id="27" name="Rectangle 26"/>
          <p:cNvSpPr/>
          <p:nvPr/>
        </p:nvSpPr>
        <p:spPr>
          <a:xfrm>
            <a:off x="4069237" y="14976610"/>
            <a:ext cx="4282079" cy="523220"/>
          </a:xfrm>
          <a:prstGeom prst="rect">
            <a:avLst/>
          </a:prstGeom>
        </p:spPr>
        <p:txBody>
          <a:bodyPr wrap="square">
            <a:spAutoFit/>
          </a:bodyPr>
          <a:lstStyle/>
          <a:p>
            <a:endParaRPr lang="en-US" sz="2800" dirty="0"/>
          </a:p>
        </p:txBody>
      </p:sp>
      <p:sp>
        <p:nvSpPr>
          <p:cNvPr id="5" name="TextBox 4"/>
          <p:cNvSpPr txBox="1"/>
          <p:nvPr/>
        </p:nvSpPr>
        <p:spPr>
          <a:xfrm>
            <a:off x="33801997" y="8586976"/>
            <a:ext cx="4983540" cy="3416320"/>
          </a:xfrm>
          <a:prstGeom prst="rect">
            <a:avLst/>
          </a:prstGeom>
          <a:noFill/>
        </p:spPr>
        <p:txBody>
          <a:bodyPr wrap="square" rtlCol="0">
            <a:spAutoFit/>
          </a:bodyPr>
          <a:lstStyle/>
          <a:p>
            <a:r>
              <a:rPr lang="en-US" sz="2400" dirty="0"/>
              <a:t>["sheep-reproduce" 3 5 7]</a:t>
            </a:r>
          </a:p>
          <a:p>
            <a:r>
              <a:rPr lang="en-US" sz="2400" dirty="0"/>
              <a:t>["initial-number-sheep" [80 10 120]]</a:t>
            </a:r>
          </a:p>
          <a:p>
            <a:r>
              <a:rPr lang="en-US" sz="2400" dirty="0"/>
              <a:t>["wolf-gain-from-food" [12 8 28]]</a:t>
            </a:r>
          </a:p>
          <a:p>
            <a:r>
              <a:rPr lang="en-US" sz="2400" dirty="0"/>
              <a:t>["wolf-reproduce" 3 5 7]</a:t>
            </a:r>
          </a:p>
          <a:p>
            <a:r>
              <a:rPr lang="en-US" sz="2400" dirty="0"/>
              <a:t>["show-energy?" false]</a:t>
            </a:r>
          </a:p>
          <a:p>
            <a:r>
              <a:rPr lang="en-US" sz="2400" dirty="0"/>
              <a:t>["sheep-gain-from-food" 3 5 7]</a:t>
            </a:r>
          </a:p>
          <a:p>
            <a:r>
              <a:rPr lang="en-US" sz="2400" dirty="0"/>
              <a:t>["initial-number-wolves" [30 10 70]]</a:t>
            </a:r>
          </a:p>
          <a:p>
            <a:r>
              <a:rPr lang="en-US" sz="2400" dirty="0"/>
              <a:t>["grass-regrowth-time" [20 10 40]]</a:t>
            </a:r>
          </a:p>
          <a:p>
            <a:r>
              <a:rPr lang="en-US" sz="2400" dirty="0"/>
              <a:t>["grass?" true false</a:t>
            </a:r>
            <a:r>
              <a:rPr lang="en-US" sz="2400" dirty="0" smtClean="0"/>
              <a:t>]</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2792" y="25250394"/>
            <a:ext cx="9208008" cy="6906006"/>
          </a:xfrm>
          <a:prstGeom prst="rect">
            <a:avLst/>
          </a:prstGeom>
        </p:spPr>
      </p:pic>
      <p:sp>
        <p:nvSpPr>
          <p:cNvPr id="54" name="TextBox 53"/>
          <p:cNvSpPr txBox="1"/>
          <p:nvPr/>
        </p:nvSpPr>
        <p:spPr>
          <a:xfrm>
            <a:off x="3581376" y="26192465"/>
            <a:ext cx="5257799" cy="1846659"/>
          </a:xfrm>
          <a:prstGeom prst="rect">
            <a:avLst/>
          </a:prstGeom>
          <a:noFill/>
        </p:spPr>
        <p:txBody>
          <a:bodyPr wrap="square" rtlCol="0">
            <a:spAutoFit/>
          </a:bodyPr>
          <a:lstStyle/>
          <a:p>
            <a:pPr>
              <a:spcAft>
                <a:spcPts val="1800"/>
              </a:spcAft>
            </a:pPr>
            <a:r>
              <a:rPr lang="en-US" sz="2800" dirty="0"/>
              <a:t>AffinityPropagation(</a:t>
            </a:r>
            <a:r>
              <a:rPr lang="en-US" sz="2800" i="1" dirty="0"/>
              <a:t>damping</a:t>
            </a:r>
            <a:r>
              <a:rPr lang="en-US" sz="2800" dirty="0"/>
              <a:t>=.75</a:t>
            </a:r>
            <a:r>
              <a:rPr lang="en-US" sz="2800" dirty="0" smtClean="0"/>
              <a:t>)</a:t>
            </a:r>
          </a:p>
          <a:p>
            <a:pPr>
              <a:spcAft>
                <a:spcPts val="1800"/>
              </a:spcAft>
            </a:pPr>
            <a:r>
              <a:rPr lang="en-US" sz="2800" dirty="0"/>
              <a:t>silhouette score = .60</a:t>
            </a:r>
          </a:p>
          <a:p>
            <a:endParaRPr lang="en-US" sz="2800" dirty="0"/>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t="1" b="10560"/>
          <a:stretch/>
        </p:blipFill>
        <p:spPr>
          <a:xfrm>
            <a:off x="21322610" y="24514048"/>
            <a:ext cx="9157390" cy="4095183"/>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376774" y="17297400"/>
            <a:ext cx="9376704" cy="4688352"/>
          </a:xfrm>
          <a:prstGeom prst="rect">
            <a:avLst/>
          </a:prstGeom>
        </p:spPr>
      </p:pic>
      <p:sp>
        <p:nvSpPr>
          <p:cNvPr id="88" name="TextBox 87"/>
          <p:cNvSpPr txBox="1"/>
          <p:nvPr/>
        </p:nvSpPr>
        <p:spPr>
          <a:xfrm>
            <a:off x="10614689" y="13030200"/>
            <a:ext cx="7444711" cy="1107996"/>
          </a:xfrm>
          <a:prstGeom prst="rect">
            <a:avLst/>
          </a:prstGeom>
          <a:noFill/>
        </p:spPr>
        <p:txBody>
          <a:bodyPr wrap="square" rtlCol="0">
            <a:spAutoFit/>
          </a:bodyPr>
          <a:lstStyle/>
          <a:p>
            <a:r>
              <a:rPr lang="en-US" sz="6600" b="1" dirty="0" smtClean="0">
                <a:latin typeface="Microsoft Himalaya" pitchFamily="2" charset="0"/>
                <a:ea typeface="Microsoft Himalaya" pitchFamily="2" charset="0"/>
                <a:cs typeface="Microsoft Himalaya" pitchFamily="2" charset="0"/>
              </a:rPr>
              <a:t>III. Clustering Algorithms</a:t>
            </a:r>
            <a:endParaRPr lang="en-US" sz="6600" b="1" dirty="0">
              <a:latin typeface="Microsoft Himalaya" pitchFamily="2" charset="0"/>
              <a:ea typeface="Microsoft Himalaya" pitchFamily="2" charset="0"/>
              <a:cs typeface="Microsoft Himalaya" pitchFamily="2" charset="0"/>
            </a:endParaRPr>
          </a:p>
        </p:txBody>
      </p:sp>
      <p:sp>
        <p:nvSpPr>
          <p:cNvPr id="2" name="TextBox 1"/>
          <p:cNvSpPr txBox="1"/>
          <p:nvPr/>
        </p:nvSpPr>
        <p:spPr>
          <a:xfrm>
            <a:off x="22021799" y="28797814"/>
            <a:ext cx="3352801" cy="646331"/>
          </a:xfrm>
          <a:prstGeom prst="rect">
            <a:avLst/>
          </a:prstGeom>
          <a:noFill/>
        </p:spPr>
        <p:txBody>
          <a:bodyPr wrap="square" rtlCol="0">
            <a:spAutoFit/>
          </a:bodyPr>
          <a:lstStyle/>
          <a:p>
            <a:r>
              <a:rPr lang="en-US" sz="1800" i="1" dirty="0" smtClean="0"/>
              <a:t>'grass?'</a:t>
            </a:r>
            <a:r>
              <a:rPr lang="en-US" sz="1800" dirty="0" smtClean="0"/>
              <a:t>=OFF</a:t>
            </a:r>
            <a:br>
              <a:rPr lang="en-US" sz="1800" dirty="0" smtClean="0"/>
            </a:br>
            <a:r>
              <a:rPr lang="en-US" sz="1800" dirty="0" smtClean="0"/>
              <a:t>(no grass depletion)</a:t>
            </a:r>
            <a:endParaRPr lang="en-US" sz="1800" dirty="0"/>
          </a:p>
        </p:txBody>
      </p:sp>
      <p:sp>
        <p:nvSpPr>
          <p:cNvPr id="76" name="TextBox 75"/>
          <p:cNvSpPr txBox="1"/>
          <p:nvPr/>
        </p:nvSpPr>
        <p:spPr>
          <a:xfrm>
            <a:off x="27279599" y="28721614"/>
            <a:ext cx="2362201" cy="646331"/>
          </a:xfrm>
          <a:prstGeom prst="rect">
            <a:avLst/>
          </a:prstGeom>
          <a:noFill/>
        </p:spPr>
        <p:txBody>
          <a:bodyPr wrap="square" rtlCol="0">
            <a:spAutoFit/>
          </a:bodyPr>
          <a:lstStyle/>
          <a:p>
            <a:pPr algn="r"/>
            <a:r>
              <a:rPr lang="en-US" sz="1800" i="1" dirty="0" smtClean="0"/>
              <a:t>'grass?'</a:t>
            </a:r>
            <a:r>
              <a:rPr lang="en-US" sz="1800" dirty="0" smtClean="0"/>
              <a:t>=ON  </a:t>
            </a:r>
            <a:br>
              <a:rPr lang="en-US" sz="1800" dirty="0" smtClean="0"/>
            </a:br>
            <a:r>
              <a:rPr lang="en-US" sz="1800" dirty="0" smtClean="0"/>
              <a:t>(grass depletion)</a:t>
            </a:r>
            <a:endParaRPr lang="en-US" sz="1800" dirty="0"/>
          </a:p>
        </p:txBody>
      </p:sp>
      <p:sp>
        <p:nvSpPr>
          <p:cNvPr id="18" name="Right Brace 17"/>
          <p:cNvSpPr/>
          <p:nvPr/>
        </p:nvSpPr>
        <p:spPr>
          <a:xfrm rot="5400000">
            <a:off x="22710493" y="28337720"/>
            <a:ext cx="222813" cy="685800"/>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9" name="Right Brace 78"/>
          <p:cNvSpPr/>
          <p:nvPr/>
        </p:nvSpPr>
        <p:spPr>
          <a:xfrm rot="5400000">
            <a:off x="29111293" y="28267307"/>
            <a:ext cx="222813" cy="685800"/>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45053</TotalTime>
  <Words>1006</Words>
  <Application>Microsoft Office PowerPoint</Application>
  <PresentationFormat>Custom</PresentationFormat>
  <Paragraphs>71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Unsupervised Machine Learning in Agent-Based Modeling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Undergraduate Research Poster</dc:title>
  <dc:creator>Forrest Stonedahl</dc:creator>
  <cp:lastModifiedBy>Forrest</cp:lastModifiedBy>
  <cp:revision>1033</cp:revision>
  <cp:lastPrinted>2012-08-01T03:17:57Z</cp:lastPrinted>
  <dcterms:created xsi:type="dcterms:W3CDTF">2012-07-23T14:04:24Z</dcterms:created>
  <dcterms:modified xsi:type="dcterms:W3CDTF">2017-04-05T18:07:18Z</dcterms:modified>
</cp:coreProperties>
</file>