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2004000"/>
  <p:notesSz cx="32918400" cy="51206400"/>
  <p:defaultTextStyle>
    <a:defPPr>
      <a:defRPr lang="en-US"/>
    </a:defPPr>
    <a:lvl1pPr algn="l" rtl="0" fontAlgn="base">
      <a:spcBef>
        <a:spcPct val="0"/>
      </a:spcBef>
      <a:spcAft>
        <a:spcPct val="0"/>
      </a:spcAft>
      <a:defRPr sz="3200" kern="1200">
        <a:solidFill>
          <a:schemeClr val="tx1"/>
        </a:solidFill>
        <a:latin typeface="Helvetica" pitchFamily="124" charset="0"/>
        <a:ea typeface="MS PGothic" pitchFamily="34" charset="-128"/>
        <a:cs typeface="+mn-cs"/>
      </a:defRPr>
    </a:lvl1pPr>
    <a:lvl2pPr marL="457200" algn="l" rtl="0" fontAlgn="base">
      <a:spcBef>
        <a:spcPct val="0"/>
      </a:spcBef>
      <a:spcAft>
        <a:spcPct val="0"/>
      </a:spcAft>
      <a:defRPr sz="3200" kern="1200">
        <a:solidFill>
          <a:schemeClr val="tx1"/>
        </a:solidFill>
        <a:latin typeface="Helvetica" pitchFamily="124" charset="0"/>
        <a:ea typeface="MS PGothic" pitchFamily="34" charset="-128"/>
        <a:cs typeface="+mn-cs"/>
      </a:defRPr>
    </a:lvl2pPr>
    <a:lvl3pPr marL="914400" algn="l" rtl="0" fontAlgn="base">
      <a:spcBef>
        <a:spcPct val="0"/>
      </a:spcBef>
      <a:spcAft>
        <a:spcPct val="0"/>
      </a:spcAft>
      <a:defRPr sz="3200" kern="1200">
        <a:solidFill>
          <a:schemeClr val="tx1"/>
        </a:solidFill>
        <a:latin typeface="Helvetica" pitchFamily="124" charset="0"/>
        <a:ea typeface="MS PGothic" pitchFamily="34" charset="-128"/>
        <a:cs typeface="+mn-cs"/>
      </a:defRPr>
    </a:lvl3pPr>
    <a:lvl4pPr marL="1371600" algn="l" rtl="0" fontAlgn="base">
      <a:spcBef>
        <a:spcPct val="0"/>
      </a:spcBef>
      <a:spcAft>
        <a:spcPct val="0"/>
      </a:spcAft>
      <a:defRPr sz="3200" kern="1200">
        <a:solidFill>
          <a:schemeClr val="tx1"/>
        </a:solidFill>
        <a:latin typeface="Helvetica" pitchFamily="124" charset="0"/>
        <a:ea typeface="MS PGothic" pitchFamily="34" charset="-128"/>
        <a:cs typeface="+mn-cs"/>
      </a:defRPr>
    </a:lvl4pPr>
    <a:lvl5pPr marL="1828800" algn="l" rtl="0" fontAlgn="base">
      <a:spcBef>
        <a:spcPct val="0"/>
      </a:spcBef>
      <a:spcAft>
        <a:spcPct val="0"/>
      </a:spcAft>
      <a:defRPr sz="3200" kern="1200">
        <a:solidFill>
          <a:schemeClr val="tx1"/>
        </a:solidFill>
        <a:latin typeface="Helvetica" pitchFamily="124" charset="0"/>
        <a:ea typeface="MS PGothic" pitchFamily="34" charset="-128"/>
        <a:cs typeface="+mn-cs"/>
      </a:defRPr>
    </a:lvl5pPr>
    <a:lvl6pPr marL="2286000" algn="l" defTabSz="914400" rtl="0" eaLnBrk="1" latinLnBrk="0" hangingPunct="1">
      <a:defRPr sz="3200" kern="1200">
        <a:solidFill>
          <a:schemeClr val="tx1"/>
        </a:solidFill>
        <a:latin typeface="Helvetica" pitchFamily="124" charset="0"/>
        <a:ea typeface="MS PGothic" pitchFamily="34" charset="-128"/>
        <a:cs typeface="+mn-cs"/>
      </a:defRPr>
    </a:lvl6pPr>
    <a:lvl7pPr marL="2743200" algn="l" defTabSz="914400" rtl="0" eaLnBrk="1" latinLnBrk="0" hangingPunct="1">
      <a:defRPr sz="3200" kern="1200">
        <a:solidFill>
          <a:schemeClr val="tx1"/>
        </a:solidFill>
        <a:latin typeface="Helvetica" pitchFamily="124" charset="0"/>
        <a:ea typeface="MS PGothic" pitchFamily="34" charset="-128"/>
        <a:cs typeface="+mn-cs"/>
      </a:defRPr>
    </a:lvl7pPr>
    <a:lvl8pPr marL="3200400" algn="l" defTabSz="914400" rtl="0" eaLnBrk="1" latinLnBrk="0" hangingPunct="1">
      <a:defRPr sz="3200" kern="1200">
        <a:solidFill>
          <a:schemeClr val="tx1"/>
        </a:solidFill>
        <a:latin typeface="Helvetica" pitchFamily="124" charset="0"/>
        <a:ea typeface="MS PGothic" pitchFamily="34" charset="-128"/>
        <a:cs typeface="+mn-cs"/>
      </a:defRPr>
    </a:lvl8pPr>
    <a:lvl9pPr marL="3657600" algn="l" defTabSz="914400" rtl="0" eaLnBrk="1" latinLnBrk="0" hangingPunct="1">
      <a:defRPr sz="3200" kern="1200">
        <a:solidFill>
          <a:schemeClr val="tx1"/>
        </a:solidFill>
        <a:latin typeface="Helvetica" pitchFamily="12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191919"/>
    <a:srgbClr val="FFFF66"/>
    <a:srgbClr val="FFFFE1"/>
    <a:srgbClr val="FFF3F3"/>
    <a:srgbClr val="800040"/>
    <a:srgbClr val="FF6FC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50" autoAdjust="0"/>
  </p:normalViewPr>
  <p:slideViewPr>
    <p:cSldViewPr snapToGrid="0">
      <p:cViewPr>
        <p:scale>
          <a:sx n="30" d="100"/>
          <a:sy n="30" d="100"/>
        </p:scale>
        <p:origin x="480" y="576"/>
      </p:cViewPr>
      <p:guideLst>
        <p:guide orient="horz" pos="697"/>
        <p:guide orient="horz" pos="19087"/>
        <p:guide orient="horz" pos="3625"/>
        <p:guide orient="horz" pos="2070"/>
        <p:guide pos="7439"/>
        <p:guide pos="8412"/>
        <p:guide pos="15311"/>
        <p:guide pos="24535"/>
        <p:guide pos="1150"/>
        <p:guide pos="16330"/>
        <p:guide pos="23563"/>
        <p:guide pos="30871"/>
      </p:guideLst>
    </p:cSldViewPr>
  </p:slideViewPr>
  <p:outlineViewPr>
    <p:cViewPr>
      <p:scale>
        <a:sx n="33" d="100"/>
        <a:sy n="33" d="100"/>
      </p:scale>
      <p:origin x="0" y="0"/>
    </p:cViewPr>
  </p:outlineViewPr>
  <p:notesTextViewPr>
    <p:cViewPr>
      <p:scale>
        <a:sx n="50" d="100"/>
        <a:sy n="50" d="100"/>
      </p:scale>
      <p:origin x="0" y="1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265275" cy="2560638"/>
          </a:xfrm>
          <a:prstGeom prst="rect">
            <a:avLst/>
          </a:prstGeom>
        </p:spPr>
        <p:txBody>
          <a:bodyPr vert="horz" wrap="square" lIns="91440" tIns="45720" rIns="91440" bIns="45720" numCol="1" anchor="t"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18646775" y="0"/>
            <a:ext cx="14263688" cy="25606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59EB08EE-92AF-438C-B45F-E3735DB84695}" type="datetime1">
              <a:rPr lang="en-US" altLang="en-US"/>
              <a:pPr>
                <a:defRPr/>
              </a:pPr>
              <a:t>4/8/2017</a:t>
            </a:fld>
            <a:endParaRPr lang="en-US" altLang="en-US"/>
          </a:p>
        </p:txBody>
      </p:sp>
      <p:sp>
        <p:nvSpPr>
          <p:cNvPr id="4" name="Slide Image Placeholder 3"/>
          <p:cNvSpPr>
            <a:spLocks noGrp="1" noRot="1" noChangeAspect="1"/>
          </p:cNvSpPr>
          <p:nvPr>
            <p:ph type="sldImg" idx="2"/>
          </p:nvPr>
        </p:nvSpPr>
        <p:spPr>
          <a:xfrm>
            <a:off x="1098550" y="3840163"/>
            <a:ext cx="30721300" cy="192024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3292475" y="24323675"/>
            <a:ext cx="26333450" cy="23042563"/>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8637825"/>
            <a:ext cx="14265275" cy="2559050"/>
          </a:xfrm>
          <a:prstGeom prst="rect">
            <a:avLst/>
          </a:prstGeom>
        </p:spPr>
        <p:txBody>
          <a:bodyPr vert="horz" wrap="square" lIns="91440" tIns="45720" rIns="91440" bIns="45720" numCol="1" anchor="b"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18646775" y="48637825"/>
            <a:ext cx="14263688" cy="255905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8B90DA8E-EA32-44AA-947A-FAD7EB1D92A0}" type="slidenum">
              <a:rPr lang="en-US" altLang="en-US"/>
              <a:pPr>
                <a:defRPr/>
              </a:pPr>
              <a:t>‹#›</a:t>
            </a:fld>
            <a:endParaRPr lang="en-US" altLang="en-US"/>
          </a:p>
        </p:txBody>
      </p:sp>
    </p:spTree>
    <p:extLst>
      <p:ext uri="{BB962C8B-B14F-4D97-AF65-F5344CB8AC3E}">
        <p14:creationId xmlns:p14="http://schemas.microsoft.com/office/powerpoint/2010/main" val="7931811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sz="1200" b="0" i="0" kern="1200" dirty="0" smtClean="0">
                <a:solidFill>
                  <a:schemeClr val="tx1"/>
                </a:solidFill>
                <a:effectLst/>
                <a:latin typeface="+mn-lt"/>
                <a:ea typeface="MS PGothic" pitchFamily="34" charset="-128"/>
                <a:cs typeface="ＭＳ Ｐゴシック" pitchFamily="-111" charset="-128"/>
              </a:rPr>
              <a:t>Abstract: This project was preformed at </a:t>
            </a:r>
            <a:r>
              <a:rPr lang="en-US" sz="1200" b="0" i="0" kern="1200" dirty="0" err="1" smtClean="0">
                <a:solidFill>
                  <a:schemeClr val="tx1"/>
                </a:solidFill>
                <a:effectLst/>
                <a:latin typeface="+mn-lt"/>
                <a:ea typeface="MS PGothic" pitchFamily="34" charset="-128"/>
                <a:cs typeface="ＭＳ Ｐゴシック" pitchFamily="-111" charset="-128"/>
              </a:rPr>
              <a:t>Augustana's</a:t>
            </a:r>
            <a:r>
              <a:rPr lang="en-US" sz="1200" b="0" i="0" kern="1200" dirty="0" smtClean="0">
                <a:solidFill>
                  <a:schemeClr val="tx1"/>
                </a:solidFill>
                <a:effectLst/>
                <a:latin typeface="+mn-lt"/>
                <a:ea typeface="MS PGothic" pitchFamily="34" charset="-128"/>
                <a:cs typeface="ＭＳ Ｐゴシック" pitchFamily="-111" charset="-128"/>
              </a:rPr>
              <a:t> Green Wing Environmental Laboratory and studied the richness and diversity of soil invertebrates in two conditions. Soil invertebrates play an important role in soil quality which greatly affects ecosystems. The number of taxa (richness) and the number of individuals in each taxa (Simpson's diversity) were used to compare the two soil conditions of deer poop enriched soil and surrounding soil. </a:t>
            </a:r>
          </a:p>
          <a:p>
            <a:r>
              <a:rPr lang="en-US" sz="9600" smtClean="0"/>
              <a:t/>
            </a:r>
            <a:br>
              <a:rPr lang="en-US" sz="9600" smtClean="0"/>
            </a:br>
            <a:endParaRPr lang="en-US" altLang="en-US" sz="9600" dirty="0" smtClean="0">
              <a:solidFill>
                <a:srgbClr val="000000"/>
              </a:solidFill>
              <a:latin typeface="Times New Roman" panose="02020603050405020304" pitchFamily="18" charset="0"/>
              <a:cs typeface="Times New Roman" panose="02020603050405020304" pitchFamily="18" charset="0"/>
            </a:endParaRP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3F1DC0E8-6299-4844-AD8B-57C1EAA59C74}" type="slidenum">
              <a:rPr lang="en-US" altLang="en-US" smtClean="0"/>
              <a:pPr eaLnBrk="1" hangingPunct="1">
                <a:spcBef>
                  <a:spcPct val="0"/>
                </a:spcBef>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4" y="9942601"/>
            <a:ext cx="43526075" cy="6858882"/>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134983"/>
            <a:ext cx="35845750" cy="818003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CA137D-B361-4372-B33D-23D53F95294E}" type="slidenum">
              <a:rPr lang="en-US" altLang="en-US"/>
              <a:pPr>
                <a:defRPr/>
              </a:pPr>
              <a:t>‹#›</a:t>
            </a:fld>
            <a:endParaRPr lang="en-US" altLang="en-US"/>
          </a:p>
        </p:txBody>
      </p:sp>
    </p:spTree>
    <p:extLst>
      <p:ext uri="{BB962C8B-B14F-4D97-AF65-F5344CB8AC3E}">
        <p14:creationId xmlns:p14="http://schemas.microsoft.com/office/powerpoint/2010/main" val="3865085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9EAC65-7E59-4E3B-AC65-05EFB8FE2237}" type="slidenum">
              <a:rPr lang="en-US" altLang="en-US"/>
              <a:pPr>
                <a:defRPr/>
              </a:pPr>
              <a:t>‹#›</a:t>
            </a:fld>
            <a:endParaRPr lang="en-US" altLang="en-US"/>
          </a:p>
        </p:txBody>
      </p:sp>
    </p:spTree>
    <p:extLst>
      <p:ext uri="{BB962C8B-B14F-4D97-AF65-F5344CB8AC3E}">
        <p14:creationId xmlns:p14="http://schemas.microsoft.com/office/powerpoint/2010/main" val="422987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4" y="2844492"/>
            <a:ext cx="10880725" cy="2560350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2844492"/>
            <a:ext cx="32492950" cy="256035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001667-BC87-464E-8D39-7477CD0CD641}" type="slidenum">
              <a:rPr lang="en-US" altLang="en-US"/>
              <a:pPr>
                <a:defRPr/>
              </a:pPr>
              <a:t>‹#›</a:t>
            </a:fld>
            <a:endParaRPr lang="en-US" altLang="en-US"/>
          </a:p>
        </p:txBody>
      </p:sp>
    </p:spTree>
    <p:extLst>
      <p:ext uri="{BB962C8B-B14F-4D97-AF65-F5344CB8AC3E}">
        <p14:creationId xmlns:p14="http://schemas.microsoft.com/office/powerpoint/2010/main" val="255426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39E391-A70B-40B7-8B17-7412CC502DCE}" type="slidenum">
              <a:rPr lang="en-US" altLang="en-US"/>
              <a:pPr>
                <a:defRPr/>
              </a:pPr>
              <a:t>‹#›</a:t>
            </a:fld>
            <a:endParaRPr lang="en-US" altLang="en-US"/>
          </a:p>
        </p:txBody>
      </p:sp>
    </p:spTree>
    <p:extLst>
      <p:ext uri="{BB962C8B-B14F-4D97-AF65-F5344CB8AC3E}">
        <p14:creationId xmlns:p14="http://schemas.microsoft.com/office/powerpoint/2010/main" val="3524351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1" y="20565843"/>
            <a:ext cx="43526075" cy="635573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1" y="13564968"/>
            <a:ext cx="43526075"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256601-1163-41A6-A27B-7D5CB442889B}" type="slidenum">
              <a:rPr lang="en-US" altLang="en-US"/>
              <a:pPr>
                <a:defRPr/>
              </a:pPr>
              <a:t>‹#›</a:t>
            </a:fld>
            <a:endParaRPr lang="en-US" altLang="en-US"/>
          </a:p>
        </p:txBody>
      </p:sp>
    </p:spTree>
    <p:extLst>
      <p:ext uri="{BB962C8B-B14F-4D97-AF65-F5344CB8AC3E}">
        <p14:creationId xmlns:p14="http://schemas.microsoft.com/office/powerpoint/2010/main" val="406571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4" y="9246527"/>
            <a:ext cx="21686837" cy="192014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9246527"/>
            <a:ext cx="21686838" cy="192014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FE9E8D-3F91-458A-BB23-ACECB8B89BCD}" type="slidenum">
              <a:rPr lang="en-US" altLang="en-US"/>
              <a:pPr>
                <a:defRPr/>
              </a:pPr>
              <a:t>‹#›</a:t>
            </a:fld>
            <a:endParaRPr lang="en-US" altLang="en-US"/>
          </a:p>
        </p:txBody>
      </p:sp>
    </p:spTree>
    <p:extLst>
      <p:ext uri="{BB962C8B-B14F-4D97-AF65-F5344CB8AC3E}">
        <p14:creationId xmlns:p14="http://schemas.microsoft.com/office/powerpoint/2010/main" val="173995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9" y="1281024"/>
            <a:ext cx="46085125" cy="533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164476"/>
            <a:ext cx="22625050"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149417"/>
            <a:ext cx="22625050"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164476"/>
            <a:ext cx="22632988"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149417"/>
            <a:ext cx="22632988"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E650A1D-9883-4563-AD43-F0DEAB12C480}" type="slidenum">
              <a:rPr lang="en-US" altLang="en-US"/>
              <a:pPr>
                <a:defRPr/>
              </a:pPr>
              <a:t>‹#›</a:t>
            </a:fld>
            <a:endParaRPr lang="en-US" altLang="en-US"/>
          </a:p>
        </p:txBody>
      </p:sp>
    </p:spTree>
    <p:extLst>
      <p:ext uri="{BB962C8B-B14F-4D97-AF65-F5344CB8AC3E}">
        <p14:creationId xmlns:p14="http://schemas.microsoft.com/office/powerpoint/2010/main" val="321679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BB70B7E-EDAA-40A9-A77B-259E541088AB}" type="slidenum">
              <a:rPr lang="en-US" altLang="en-US"/>
              <a:pPr>
                <a:defRPr/>
              </a:pPr>
              <a:t>‹#›</a:t>
            </a:fld>
            <a:endParaRPr lang="en-US" altLang="en-US"/>
          </a:p>
        </p:txBody>
      </p:sp>
    </p:spTree>
    <p:extLst>
      <p:ext uri="{BB962C8B-B14F-4D97-AF65-F5344CB8AC3E}">
        <p14:creationId xmlns:p14="http://schemas.microsoft.com/office/powerpoint/2010/main" val="137829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303E0BF-50C9-4AD6-879D-FA9058629018}" type="slidenum">
              <a:rPr lang="en-US" altLang="en-US"/>
              <a:pPr>
                <a:defRPr/>
              </a:pPr>
              <a:t>‹#›</a:t>
            </a:fld>
            <a:endParaRPr lang="en-US" altLang="en-US"/>
          </a:p>
        </p:txBody>
      </p:sp>
    </p:spTree>
    <p:extLst>
      <p:ext uri="{BB962C8B-B14F-4D97-AF65-F5344CB8AC3E}">
        <p14:creationId xmlns:p14="http://schemas.microsoft.com/office/powerpoint/2010/main" val="116393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274851"/>
            <a:ext cx="16846550" cy="542197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274851"/>
            <a:ext cx="28625800" cy="27313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696825"/>
            <a:ext cx="16846550"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AA44B1-9F52-4C06-B161-2734CBD42C4F}" type="slidenum">
              <a:rPr lang="en-US" altLang="en-US"/>
              <a:pPr>
                <a:defRPr/>
              </a:pPr>
              <a:t>‹#›</a:t>
            </a:fld>
            <a:endParaRPr lang="en-US" altLang="en-US"/>
          </a:p>
        </p:txBody>
      </p:sp>
    </p:spTree>
    <p:extLst>
      <p:ext uri="{BB962C8B-B14F-4D97-AF65-F5344CB8AC3E}">
        <p14:creationId xmlns:p14="http://schemas.microsoft.com/office/powerpoint/2010/main" val="255150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6" y="22402492"/>
            <a:ext cx="30724475" cy="264539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6" y="2859927"/>
            <a:ext cx="30724475" cy="192014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6" y="25047885"/>
            <a:ext cx="30724475" cy="37550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98C8A1E-093C-4EA6-95AF-D87020F7F7EF}" type="slidenum">
              <a:rPr lang="en-US" altLang="en-US"/>
              <a:pPr>
                <a:defRPr/>
              </a:pPr>
              <a:t>‹#›</a:t>
            </a:fld>
            <a:endParaRPr lang="en-US" altLang="en-US"/>
          </a:p>
        </p:txBody>
      </p:sp>
    </p:spTree>
    <p:extLst>
      <p:ext uri="{BB962C8B-B14F-4D97-AF65-F5344CB8AC3E}">
        <p14:creationId xmlns:p14="http://schemas.microsoft.com/office/powerpoint/2010/main" val="11497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2844800"/>
            <a:ext cx="4352607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40163" y="9247188"/>
            <a:ext cx="43526075" cy="1920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840163" y="29159200"/>
            <a:ext cx="10668000"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defRPr sz="6200">
                <a:latin typeface="Times New Roman" charset="0"/>
                <a:ea typeface="ＭＳ Ｐゴシック" charset="0"/>
                <a:cs typeface="ＭＳ Ｐゴシック" charset="0"/>
              </a:defRPr>
            </a:lvl1pPr>
          </a:lstStyle>
          <a:p>
            <a:pPr>
              <a:defRPr/>
            </a:pPr>
            <a:endParaRPr lang="en-US"/>
          </a:p>
        </p:txBody>
      </p:sp>
      <p:sp>
        <p:nvSpPr>
          <p:cNvPr id="1029" name="Rectangle 5"/>
          <p:cNvSpPr>
            <a:spLocks noGrp="1" noChangeArrowheads="1"/>
          </p:cNvSpPr>
          <p:nvPr>
            <p:ph type="ftr" sz="quarter" idx="3"/>
          </p:nvPr>
        </p:nvSpPr>
        <p:spPr bwMode="auto">
          <a:xfrm>
            <a:off x="17495838" y="29159200"/>
            <a:ext cx="16214725"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ctr">
              <a:defRPr sz="6200">
                <a:latin typeface="Times New Roman" charset="0"/>
                <a:ea typeface="ＭＳ Ｐゴシック" charset="0"/>
                <a:cs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36698238" y="29159200"/>
            <a:ext cx="10668000" cy="2133600"/>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r">
              <a:defRPr sz="6200">
                <a:latin typeface="Times New Roman" pitchFamily="18" charset="0"/>
              </a:defRPr>
            </a:lvl1pPr>
          </a:lstStyle>
          <a:p>
            <a:pPr>
              <a:defRPr/>
            </a:pPr>
            <a:fld id="{685A3729-05BB-4529-B532-50ED411143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113" rtl="0" eaLnBrk="0" fontAlgn="base" hangingPunct="0">
        <a:spcBef>
          <a:spcPct val="0"/>
        </a:spcBef>
        <a:spcAft>
          <a:spcPct val="0"/>
        </a:spcAft>
        <a:defRPr sz="19600">
          <a:solidFill>
            <a:schemeClr val="tx2"/>
          </a:solidFill>
          <a:latin typeface="+mj-lt"/>
          <a:ea typeface="MS PGothic" pitchFamily="34" charset="-128"/>
          <a:cs typeface="ＭＳ Ｐゴシック" pitchFamily="-65" charset="-128"/>
        </a:defRPr>
      </a:lvl1pPr>
      <a:lvl2pPr algn="ctr" defTabSz="4075113" rtl="0" eaLnBrk="0" fontAlgn="base" hangingPunct="0">
        <a:spcBef>
          <a:spcPct val="0"/>
        </a:spcBef>
        <a:spcAft>
          <a:spcPct val="0"/>
        </a:spcAft>
        <a:defRPr sz="19600">
          <a:solidFill>
            <a:schemeClr val="tx2"/>
          </a:solidFill>
          <a:latin typeface="Times New Roman" pitchFamily="-65" charset="0"/>
          <a:ea typeface="MS PGothic" pitchFamily="34" charset="-128"/>
          <a:cs typeface="ＭＳ Ｐゴシック" pitchFamily="-65" charset="-128"/>
        </a:defRPr>
      </a:lvl2pPr>
      <a:lvl3pPr algn="ctr" defTabSz="4075113" rtl="0" eaLnBrk="0" fontAlgn="base" hangingPunct="0">
        <a:spcBef>
          <a:spcPct val="0"/>
        </a:spcBef>
        <a:spcAft>
          <a:spcPct val="0"/>
        </a:spcAft>
        <a:defRPr sz="19600">
          <a:solidFill>
            <a:schemeClr val="tx2"/>
          </a:solidFill>
          <a:latin typeface="Times New Roman" pitchFamily="-65" charset="0"/>
          <a:ea typeface="MS PGothic" pitchFamily="34" charset="-128"/>
          <a:cs typeface="ＭＳ Ｐゴシック" pitchFamily="-65" charset="-128"/>
        </a:defRPr>
      </a:lvl3pPr>
      <a:lvl4pPr algn="ctr" defTabSz="4075113" rtl="0" eaLnBrk="0" fontAlgn="base" hangingPunct="0">
        <a:spcBef>
          <a:spcPct val="0"/>
        </a:spcBef>
        <a:spcAft>
          <a:spcPct val="0"/>
        </a:spcAft>
        <a:defRPr sz="19600">
          <a:solidFill>
            <a:schemeClr val="tx2"/>
          </a:solidFill>
          <a:latin typeface="Times New Roman" pitchFamily="-65" charset="0"/>
          <a:ea typeface="MS PGothic" pitchFamily="34" charset="-128"/>
          <a:cs typeface="ＭＳ Ｐゴシック" pitchFamily="-65" charset="-128"/>
        </a:defRPr>
      </a:lvl4pPr>
      <a:lvl5pPr algn="ctr" defTabSz="4075113" rtl="0" eaLnBrk="0" fontAlgn="base" hangingPunct="0">
        <a:spcBef>
          <a:spcPct val="0"/>
        </a:spcBef>
        <a:spcAft>
          <a:spcPct val="0"/>
        </a:spcAft>
        <a:defRPr sz="19600">
          <a:solidFill>
            <a:schemeClr val="tx2"/>
          </a:solidFill>
          <a:latin typeface="Times New Roman" pitchFamily="-65" charset="0"/>
          <a:ea typeface="MS PGothic" pitchFamily="34" charset="-128"/>
          <a:cs typeface="ＭＳ Ｐゴシック" pitchFamily="-65" charset="-128"/>
        </a:defRPr>
      </a:lvl5pPr>
      <a:lvl6pPr marL="457200" algn="ctr" defTabSz="4075113" rtl="0" fontAlgn="base">
        <a:spcBef>
          <a:spcPct val="0"/>
        </a:spcBef>
        <a:spcAft>
          <a:spcPct val="0"/>
        </a:spcAft>
        <a:defRPr sz="19600">
          <a:solidFill>
            <a:schemeClr val="tx2"/>
          </a:solidFill>
          <a:latin typeface="Times New Roman" pitchFamily="-65" charset="0"/>
        </a:defRPr>
      </a:lvl6pPr>
      <a:lvl7pPr marL="914400" algn="ctr" defTabSz="4075113" rtl="0" fontAlgn="base">
        <a:spcBef>
          <a:spcPct val="0"/>
        </a:spcBef>
        <a:spcAft>
          <a:spcPct val="0"/>
        </a:spcAft>
        <a:defRPr sz="19600">
          <a:solidFill>
            <a:schemeClr val="tx2"/>
          </a:solidFill>
          <a:latin typeface="Times New Roman" pitchFamily="-65" charset="0"/>
        </a:defRPr>
      </a:lvl7pPr>
      <a:lvl8pPr marL="1371600" algn="ctr" defTabSz="4075113" rtl="0" fontAlgn="base">
        <a:spcBef>
          <a:spcPct val="0"/>
        </a:spcBef>
        <a:spcAft>
          <a:spcPct val="0"/>
        </a:spcAft>
        <a:defRPr sz="19600">
          <a:solidFill>
            <a:schemeClr val="tx2"/>
          </a:solidFill>
          <a:latin typeface="Times New Roman" pitchFamily="-65" charset="0"/>
        </a:defRPr>
      </a:lvl8pPr>
      <a:lvl9pPr marL="1828800" algn="ctr" defTabSz="4075113" rtl="0" fontAlgn="base">
        <a:spcBef>
          <a:spcPct val="0"/>
        </a:spcBef>
        <a:spcAft>
          <a:spcPct val="0"/>
        </a:spcAft>
        <a:defRPr sz="19600">
          <a:solidFill>
            <a:schemeClr val="tx2"/>
          </a:solidFill>
          <a:latin typeface="Times New Roman" pitchFamily="-65" charset="0"/>
        </a:defRPr>
      </a:lvl9pPr>
    </p:titleStyle>
    <p:bodyStyle>
      <a:lvl1pPr marL="1528763" indent="-1528763" algn="l" defTabSz="4075113" rtl="0" eaLnBrk="0" fontAlgn="base" hangingPunct="0">
        <a:spcBef>
          <a:spcPct val="20000"/>
        </a:spcBef>
        <a:spcAft>
          <a:spcPct val="0"/>
        </a:spcAft>
        <a:buChar char="•"/>
        <a:defRPr sz="14300">
          <a:solidFill>
            <a:schemeClr val="tx1"/>
          </a:solidFill>
          <a:latin typeface="+mn-lt"/>
          <a:ea typeface="MS PGothic" pitchFamily="34" charset="-128"/>
          <a:cs typeface="ＭＳ Ｐゴシック" pitchFamily="-65" charset="-128"/>
        </a:defRPr>
      </a:lvl1pPr>
      <a:lvl2pPr marL="3311525" indent="-1273175" algn="l" defTabSz="4075113" rtl="0" eaLnBrk="0" fontAlgn="base" hangingPunct="0">
        <a:spcBef>
          <a:spcPct val="20000"/>
        </a:spcBef>
        <a:spcAft>
          <a:spcPct val="0"/>
        </a:spcAft>
        <a:buChar char="–"/>
        <a:defRPr sz="12500">
          <a:solidFill>
            <a:schemeClr val="tx1"/>
          </a:solidFill>
          <a:latin typeface="+mn-lt"/>
          <a:ea typeface="MS PGothic" pitchFamily="34" charset="-128"/>
        </a:defRPr>
      </a:lvl2pPr>
      <a:lvl3pPr marL="5094288" indent="-1019175" algn="l" defTabSz="4075113" rtl="0" eaLnBrk="0" fontAlgn="base" hangingPunct="0">
        <a:spcBef>
          <a:spcPct val="20000"/>
        </a:spcBef>
        <a:spcAft>
          <a:spcPct val="0"/>
        </a:spcAft>
        <a:buChar char="•"/>
        <a:defRPr sz="10700">
          <a:solidFill>
            <a:schemeClr val="tx1"/>
          </a:solidFill>
          <a:latin typeface="+mn-lt"/>
          <a:ea typeface="MS PGothic" pitchFamily="34" charset="-128"/>
        </a:defRPr>
      </a:lvl3pPr>
      <a:lvl4pPr marL="7132638" indent="-1019175" algn="l" defTabSz="4075113" rtl="0" eaLnBrk="0" fontAlgn="base" hangingPunct="0">
        <a:spcBef>
          <a:spcPct val="20000"/>
        </a:spcBef>
        <a:spcAft>
          <a:spcPct val="0"/>
        </a:spcAft>
        <a:buChar char="–"/>
        <a:defRPr sz="8900">
          <a:solidFill>
            <a:schemeClr val="tx1"/>
          </a:solidFill>
          <a:latin typeface="+mn-lt"/>
          <a:ea typeface="MS PGothic" pitchFamily="34" charset="-128"/>
        </a:defRPr>
      </a:lvl4pPr>
      <a:lvl5pPr marL="9169400" indent="-1017588" algn="l" defTabSz="4075113" rtl="0" eaLnBrk="0" fontAlgn="base" hangingPunct="0">
        <a:spcBef>
          <a:spcPct val="20000"/>
        </a:spcBef>
        <a:spcAft>
          <a:spcPct val="0"/>
        </a:spcAft>
        <a:buChar char="»"/>
        <a:defRPr sz="8900">
          <a:solidFill>
            <a:schemeClr val="tx1"/>
          </a:solidFill>
          <a:latin typeface="+mn-lt"/>
          <a:ea typeface="MS PGothic" pitchFamily="34" charset="-128"/>
        </a:defRPr>
      </a:lvl5pPr>
      <a:lvl6pPr marL="9626600" indent="-1017588" algn="l" defTabSz="4075113" rtl="0" fontAlgn="base">
        <a:spcBef>
          <a:spcPct val="20000"/>
        </a:spcBef>
        <a:spcAft>
          <a:spcPct val="0"/>
        </a:spcAft>
        <a:buChar char="»"/>
        <a:defRPr sz="8900">
          <a:solidFill>
            <a:schemeClr val="tx1"/>
          </a:solidFill>
          <a:latin typeface="+mn-lt"/>
          <a:ea typeface="ＭＳ Ｐゴシック" pitchFamily="-65" charset="-128"/>
        </a:defRPr>
      </a:lvl6pPr>
      <a:lvl7pPr marL="10083800" indent="-1017588" algn="l" defTabSz="4075113" rtl="0" fontAlgn="base">
        <a:spcBef>
          <a:spcPct val="20000"/>
        </a:spcBef>
        <a:spcAft>
          <a:spcPct val="0"/>
        </a:spcAft>
        <a:buChar char="»"/>
        <a:defRPr sz="8900">
          <a:solidFill>
            <a:schemeClr val="tx1"/>
          </a:solidFill>
          <a:latin typeface="+mn-lt"/>
          <a:ea typeface="ＭＳ Ｐゴシック" pitchFamily="-65" charset="-128"/>
        </a:defRPr>
      </a:lvl7pPr>
      <a:lvl8pPr marL="10541000" indent="-1017588" algn="l" defTabSz="4075113" rtl="0" fontAlgn="base">
        <a:spcBef>
          <a:spcPct val="20000"/>
        </a:spcBef>
        <a:spcAft>
          <a:spcPct val="0"/>
        </a:spcAft>
        <a:buChar char="»"/>
        <a:defRPr sz="8900">
          <a:solidFill>
            <a:schemeClr val="tx1"/>
          </a:solidFill>
          <a:latin typeface="+mn-lt"/>
          <a:ea typeface="ＭＳ Ｐゴシック" pitchFamily="-65" charset="-128"/>
        </a:defRPr>
      </a:lvl8pPr>
      <a:lvl9pPr marL="10998200" indent="-1017588" algn="l" defTabSz="4075113" rtl="0" fontAlgn="base">
        <a:spcBef>
          <a:spcPct val="20000"/>
        </a:spcBef>
        <a:spcAft>
          <a:spcPct val="0"/>
        </a:spcAft>
        <a:buChar char="»"/>
        <a:defRPr sz="89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p:cNvSpPr>
            <a:spLocks noChangeArrowheads="1"/>
          </p:cNvSpPr>
          <p:nvPr/>
        </p:nvSpPr>
        <p:spPr bwMode="auto">
          <a:xfrm>
            <a:off x="-207963" y="-199216"/>
            <a:ext cx="51206400" cy="32004000"/>
          </a:xfrm>
          <a:prstGeom prst="rect">
            <a:avLst/>
          </a:prstGeom>
          <a:solidFill>
            <a:srgbClr val="191919">
              <a:alpha val="7843"/>
            </a:srgbClr>
          </a:solidFill>
          <a:ln w="9525">
            <a:solidFill>
              <a:srgbClr val="D8D8D8"/>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rgbClr val="FFFFFF"/>
              </a:solidFill>
              <a:latin typeface="Times New Roman" charset="0"/>
              <a:ea typeface="ＭＳ Ｐゴシック" charset="0"/>
              <a:cs typeface="ＭＳ Ｐゴシック" charset="0"/>
            </a:endParaRPr>
          </a:p>
        </p:txBody>
      </p:sp>
      <p:sp>
        <p:nvSpPr>
          <p:cNvPr id="2052" name="Text Box 11"/>
          <p:cNvSpPr txBox="1">
            <a:spLocks noChangeArrowheads="1"/>
          </p:cNvSpPr>
          <p:nvPr/>
        </p:nvSpPr>
        <p:spPr bwMode="auto">
          <a:xfrm>
            <a:off x="1995487" y="21280438"/>
            <a:ext cx="10664825" cy="9788525"/>
          </a:xfrm>
          <a:prstGeom prst="rect">
            <a:avLst/>
          </a:prstGeom>
          <a:solidFill>
            <a:schemeClr val="bg1"/>
          </a:solidFill>
          <a:ln w="38100">
            <a:solidFill>
              <a:srgbClr val="000000"/>
            </a:solidFill>
            <a:round/>
            <a:headEnd/>
            <a:tailEnd/>
          </a:ln>
        </p:spPr>
        <p:txBody>
          <a:bodyPr lIns="914400" tIns="457200" rIns="914400" bIns="914400"/>
          <a:lstStyle>
            <a:lvl1pPr eaLnBrk="0" hangingPunct="0">
              <a:spcBef>
                <a:spcPct val="20000"/>
              </a:spcBef>
              <a:buChar char="•"/>
              <a:tabLst>
                <a:tab pos="508000" algn="l"/>
              </a:tabLst>
              <a:defRPr sz="14300">
                <a:solidFill>
                  <a:schemeClr val="tx1"/>
                </a:solidFill>
                <a:latin typeface="Times New Roman" pitchFamily="18" charset="0"/>
                <a:ea typeface="MS PGothic" pitchFamily="34" charset="-128"/>
              </a:defRPr>
            </a:lvl1pPr>
            <a:lvl2pPr marL="742950" indent="-285750" eaLnBrk="0" hangingPunct="0">
              <a:spcBef>
                <a:spcPct val="20000"/>
              </a:spcBef>
              <a:buChar char="–"/>
              <a:tabLst>
                <a:tab pos="508000" algn="l"/>
              </a:tabLst>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tabLst>
                <a:tab pos="508000" algn="l"/>
              </a:tabLst>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4pPr>
            <a:lvl5pPr marL="20574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9pPr>
          </a:lstStyle>
          <a:p>
            <a:pPr algn="just" eaLnBrk="1" hangingPunct="1">
              <a:spcBef>
                <a:spcPct val="50000"/>
              </a:spcBef>
              <a:buFontTx/>
              <a:buNone/>
            </a:pPr>
            <a:r>
              <a:rPr lang="en-US" altLang="en-US" sz="4400" b="1" dirty="0">
                <a:solidFill>
                  <a:srgbClr val="000000"/>
                </a:solidFill>
                <a:latin typeface="+mj-lt"/>
              </a:rPr>
              <a:t>Materials and </a:t>
            </a:r>
            <a:r>
              <a:rPr lang="en-US" altLang="en-US" sz="4400" b="1" dirty="0" smtClean="0">
                <a:solidFill>
                  <a:srgbClr val="000000"/>
                </a:solidFill>
                <a:latin typeface="+mj-lt"/>
              </a:rPr>
              <a:t>Methods</a:t>
            </a:r>
            <a:r>
              <a:rPr lang="en-US" altLang="en-US" sz="2400" dirty="0">
                <a:solidFill>
                  <a:srgbClr val="FF8000"/>
                </a:solidFill>
                <a:latin typeface="+mj-lt"/>
              </a:rPr>
              <a:t>	</a:t>
            </a:r>
            <a:endParaRPr lang="en-US" altLang="en-US" sz="2400" dirty="0">
              <a:latin typeface="+mj-lt"/>
            </a:endParaRPr>
          </a:p>
          <a:p>
            <a:pPr eaLnBrk="1" hangingPunct="1">
              <a:spcBef>
                <a:spcPct val="10000"/>
              </a:spcBef>
              <a:buFontTx/>
              <a:buNone/>
            </a:pPr>
            <a:r>
              <a:rPr lang="en-US" altLang="en-US" sz="2800" dirty="0"/>
              <a:t>This experiment was performed at </a:t>
            </a:r>
            <a:r>
              <a:rPr lang="en-US" altLang="en-US" sz="2800" dirty="0" err="1"/>
              <a:t>Augustana’s</a:t>
            </a:r>
            <a:r>
              <a:rPr lang="en-US" altLang="en-US" sz="2800" dirty="0"/>
              <a:t> Green Wing Environmental Laboratory in Amboy, IL. </a:t>
            </a:r>
            <a:endParaRPr lang="en-US" altLang="en-US" sz="2800" dirty="0" smtClean="0"/>
          </a:p>
          <a:p>
            <a:pPr marL="514350" indent="-514350" eaLnBrk="1" hangingPunct="1">
              <a:spcBef>
                <a:spcPct val="10000"/>
              </a:spcBef>
              <a:buFontTx/>
              <a:buAutoNum type="arabicPeriod"/>
            </a:pPr>
            <a:r>
              <a:rPr lang="en-US" altLang="en-US" sz="2800" dirty="0" smtClean="0"/>
              <a:t>Samples </a:t>
            </a:r>
            <a:r>
              <a:rPr lang="en-US" altLang="en-US" sz="2800" dirty="0"/>
              <a:t>of deer feces were collected on the Green Wing </a:t>
            </a:r>
            <a:r>
              <a:rPr lang="en-US" altLang="en-US" sz="2800" dirty="0" smtClean="0"/>
              <a:t>Property and were </a:t>
            </a:r>
            <a:r>
              <a:rPr lang="en-US" altLang="en-US" sz="2800" dirty="0"/>
              <a:t>discovered by </a:t>
            </a:r>
            <a:r>
              <a:rPr lang="en-US" altLang="en-US" sz="2800" dirty="0" smtClean="0"/>
              <a:t>following deer </a:t>
            </a:r>
            <a:r>
              <a:rPr lang="en-US" altLang="en-US" sz="2800" dirty="0"/>
              <a:t>paths through wooded areas. </a:t>
            </a:r>
            <a:endParaRPr lang="en-US" altLang="en-US" sz="2800" dirty="0" smtClean="0"/>
          </a:p>
          <a:p>
            <a:pPr marL="514350" indent="-514350" eaLnBrk="1" hangingPunct="1">
              <a:spcBef>
                <a:spcPct val="10000"/>
              </a:spcBef>
              <a:buFontTx/>
              <a:buAutoNum type="arabicPeriod"/>
            </a:pPr>
            <a:r>
              <a:rPr lang="en-US" altLang="en-US" sz="2800" dirty="0"/>
              <a:t>T</a:t>
            </a:r>
            <a:r>
              <a:rPr lang="en-US" altLang="en-US" sz="2800" dirty="0" smtClean="0"/>
              <a:t>he location of each sample </a:t>
            </a:r>
            <a:r>
              <a:rPr lang="en-US" altLang="en-US" sz="2800" dirty="0"/>
              <a:t>was marked on a GPS.  </a:t>
            </a:r>
            <a:endParaRPr lang="en-US" altLang="en-US" sz="2800" dirty="0" smtClean="0"/>
          </a:p>
          <a:p>
            <a:pPr marL="514350" indent="-514350" eaLnBrk="1" hangingPunct="1">
              <a:spcBef>
                <a:spcPct val="10000"/>
              </a:spcBef>
              <a:buFontTx/>
              <a:buAutoNum type="arabicPeriod"/>
            </a:pPr>
            <a:r>
              <a:rPr lang="en-US" altLang="en-US" sz="2800" dirty="0" smtClean="0"/>
              <a:t>At </a:t>
            </a:r>
            <a:r>
              <a:rPr lang="en-US" altLang="en-US" sz="2800" dirty="0"/>
              <a:t>the site of the feces, leaf litter and 2 cm deep of soil in a 15 cm square were collected and placed in a </a:t>
            </a:r>
            <a:r>
              <a:rPr lang="en-US" altLang="en-US" sz="2800" dirty="0" smtClean="0"/>
              <a:t>sealed bag</a:t>
            </a:r>
            <a:r>
              <a:rPr lang="en-US" altLang="en-US" sz="2800" dirty="0"/>
              <a:t>. </a:t>
            </a:r>
            <a:endParaRPr lang="en-US" altLang="en-US" sz="2800" dirty="0" smtClean="0"/>
          </a:p>
          <a:p>
            <a:pPr marL="514350" indent="-514350" eaLnBrk="1" hangingPunct="1">
              <a:spcBef>
                <a:spcPct val="10000"/>
              </a:spcBef>
              <a:buFontTx/>
              <a:buAutoNum type="arabicPeriod"/>
            </a:pPr>
            <a:r>
              <a:rPr lang="en-US" altLang="en-US" sz="2800" dirty="0" smtClean="0"/>
              <a:t>Then </a:t>
            </a:r>
            <a:r>
              <a:rPr lang="en-US" altLang="en-US" sz="2800" dirty="0"/>
              <a:t>soil samples were collected, with the same protocol, 1 meter from the feces sample in two opposite directions. </a:t>
            </a:r>
            <a:endParaRPr lang="en-US" altLang="en-US" sz="2800" dirty="0" smtClean="0"/>
          </a:p>
          <a:p>
            <a:pPr marL="514350" indent="-514350" eaLnBrk="1" hangingPunct="1">
              <a:spcBef>
                <a:spcPct val="10000"/>
              </a:spcBef>
              <a:buFontTx/>
              <a:buAutoNum type="arabicPeriod"/>
            </a:pPr>
            <a:r>
              <a:rPr lang="en-US" altLang="en-US" sz="2800" dirty="0" smtClean="0"/>
              <a:t>The </a:t>
            </a:r>
            <a:r>
              <a:rPr lang="en-US" altLang="en-US" sz="2800" dirty="0"/>
              <a:t>samples were placed in Berlese funnels, with approximately 30 mL of 70% ethanol in cups below the funnels. These funnels were allowed to run for 24 hours. </a:t>
            </a:r>
            <a:endParaRPr lang="en-US" altLang="en-US" sz="2800" dirty="0" smtClean="0"/>
          </a:p>
          <a:p>
            <a:pPr marL="514350" indent="-514350" eaLnBrk="1" hangingPunct="1">
              <a:spcBef>
                <a:spcPct val="10000"/>
              </a:spcBef>
              <a:buFontTx/>
              <a:buAutoNum type="arabicPeriod"/>
            </a:pPr>
            <a:r>
              <a:rPr lang="en-US" altLang="en-US" sz="2800" dirty="0" smtClean="0"/>
              <a:t>Invertebrates in the </a:t>
            </a:r>
            <a:r>
              <a:rPr lang="en-US" altLang="en-US" sz="2800" dirty="0"/>
              <a:t>ethanol cups were </a:t>
            </a:r>
            <a:r>
              <a:rPr lang="en-US" altLang="en-US" sz="2800" dirty="0" smtClean="0"/>
              <a:t>identified and enumerated. </a:t>
            </a:r>
            <a:r>
              <a:rPr lang="en-US" altLang="en-US" sz="2800" dirty="0"/>
              <a:t>The invertebrates were categorized based on general taxonomic descriptions mainly at the order level, using the following </a:t>
            </a:r>
            <a:r>
              <a:rPr lang="en-US" altLang="en-US" sz="2800" dirty="0" smtClean="0"/>
              <a:t>reference, www.esa.org/tiee/</a:t>
            </a:r>
            <a:endParaRPr lang="en-US" altLang="en-US" sz="2800" dirty="0"/>
          </a:p>
          <a:p>
            <a:pPr eaLnBrk="1" hangingPunct="1">
              <a:spcBef>
                <a:spcPct val="10000"/>
              </a:spcBef>
              <a:buNone/>
            </a:pPr>
            <a:r>
              <a:rPr lang="en-US" altLang="en-US" sz="2800" dirty="0" smtClean="0"/>
              <a:t>	</a:t>
            </a:r>
            <a:r>
              <a:rPr lang="en-US" altLang="en-US" sz="2800" dirty="0" err="1" smtClean="0"/>
              <a:t>vol</a:t>
            </a:r>
            <a:r>
              <a:rPr lang="en-US" altLang="en-US" sz="2800" dirty="0" smtClean="0"/>
              <a:t>/v3/experiments/soil/pdf/soil[</a:t>
            </a:r>
            <a:r>
              <a:rPr lang="en-US" altLang="en-US" sz="2800" dirty="0" err="1" smtClean="0"/>
              <a:t>Invertebrate_Key</a:t>
            </a:r>
            <a:r>
              <a:rPr lang="en-US" altLang="en-US" sz="2800" dirty="0"/>
              <a:t>].pdf.</a:t>
            </a:r>
          </a:p>
          <a:p>
            <a:pPr eaLnBrk="1" hangingPunct="1">
              <a:spcBef>
                <a:spcPct val="10000"/>
              </a:spcBef>
              <a:buFontTx/>
              <a:buNone/>
            </a:pPr>
            <a:endParaRPr lang="en-US" altLang="en-US" sz="2800" dirty="0"/>
          </a:p>
          <a:p>
            <a:pPr eaLnBrk="1" hangingPunct="1">
              <a:spcBef>
                <a:spcPct val="10000"/>
              </a:spcBef>
              <a:buFontTx/>
              <a:buNone/>
            </a:pPr>
            <a:endParaRPr lang="en-US" altLang="en-US" sz="2800" dirty="0"/>
          </a:p>
        </p:txBody>
      </p:sp>
      <p:sp>
        <p:nvSpPr>
          <p:cNvPr id="2054" name="Text Box 12"/>
          <p:cNvSpPr txBox="1">
            <a:spLocks noChangeArrowheads="1"/>
          </p:cNvSpPr>
          <p:nvPr/>
        </p:nvSpPr>
        <p:spPr bwMode="auto">
          <a:xfrm>
            <a:off x="13721556" y="6858000"/>
            <a:ext cx="23347362" cy="18842038"/>
          </a:xfrm>
          <a:prstGeom prst="rect">
            <a:avLst/>
          </a:prstGeom>
          <a:solidFill>
            <a:schemeClr val="bg1"/>
          </a:solidFill>
          <a:ln w="38100">
            <a:solidFill>
              <a:srgbClr val="000000"/>
            </a:solidFill>
            <a:round/>
            <a:headEnd/>
            <a:tailEnd/>
          </a:ln>
        </p:spPr>
        <p:txBody>
          <a:bodyPr lIns="914400" tIns="457200" rIns="914400" bIns="914400"/>
          <a:lstStyle>
            <a:lvl1pPr eaLnBrk="0" hangingPunct="0">
              <a:spcBef>
                <a:spcPct val="20000"/>
              </a:spcBef>
              <a:buChar char="•"/>
              <a:tabLst>
                <a:tab pos="500063" algn="l"/>
              </a:tabLst>
              <a:defRPr sz="14300">
                <a:solidFill>
                  <a:schemeClr val="tx1"/>
                </a:solidFill>
                <a:latin typeface="Times New Roman" pitchFamily="18" charset="0"/>
                <a:ea typeface="MS PGothic" pitchFamily="34" charset="-128"/>
              </a:defRPr>
            </a:lvl1pPr>
            <a:lvl2pPr marL="742950" indent="-285750" eaLnBrk="0" hangingPunct="0">
              <a:spcBef>
                <a:spcPct val="20000"/>
              </a:spcBef>
              <a:buChar char="–"/>
              <a:tabLst>
                <a:tab pos="500063" algn="l"/>
              </a:tabLst>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tabLst>
                <a:tab pos="500063" algn="l"/>
              </a:tabLst>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tabLst>
                <a:tab pos="500063" algn="l"/>
              </a:tabLst>
              <a:defRPr sz="8900">
                <a:solidFill>
                  <a:schemeClr val="tx1"/>
                </a:solidFill>
                <a:latin typeface="Times New Roman" pitchFamily="18" charset="0"/>
                <a:ea typeface="MS PGothic" pitchFamily="34" charset="-128"/>
              </a:defRPr>
            </a:lvl4pPr>
            <a:lvl5pPr marL="2057400" indent="-228600" eaLnBrk="0" hangingPunct="0">
              <a:spcBef>
                <a:spcPct val="20000"/>
              </a:spcBef>
              <a:buChar char="»"/>
              <a:tabLst>
                <a:tab pos="500063" algn="l"/>
              </a:tabLst>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tabLst>
                <a:tab pos="500063" algn="l"/>
              </a:tabLst>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tabLst>
                <a:tab pos="500063" algn="l"/>
              </a:tabLst>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tabLst>
                <a:tab pos="500063" algn="l"/>
              </a:tabLst>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tabLst>
                <a:tab pos="500063" algn="l"/>
              </a:tabLst>
              <a:defRPr sz="8900">
                <a:solidFill>
                  <a:schemeClr val="tx1"/>
                </a:solidFill>
                <a:latin typeface="Times New Roman" pitchFamily="18" charset="0"/>
                <a:ea typeface="MS PGothic" pitchFamily="34" charset="-128"/>
              </a:defRPr>
            </a:lvl9pPr>
          </a:lstStyle>
          <a:p>
            <a:pPr algn="just" eaLnBrk="1" hangingPunct="1">
              <a:spcBef>
                <a:spcPct val="0"/>
              </a:spcBef>
              <a:buFontTx/>
              <a:buNone/>
            </a:pPr>
            <a:r>
              <a:rPr lang="en-US" altLang="en-US" sz="4800" b="1" dirty="0">
                <a:solidFill>
                  <a:srgbClr val="000000"/>
                </a:solidFill>
                <a:latin typeface="+mj-lt"/>
              </a:rPr>
              <a:t>Results</a:t>
            </a:r>
            <a:endParaRPr lang="en-US" altLang="en-US" sz="2800" b="1" dirty="0">
              <a:solidFill>
                <a:srgbClr val="000000"/>
              </a:solidFill>
              <a:latin typeface="+mj-lt"/>
            </a:endParaRPr>
          </a:p>
        </p:txBody>
      </p:sp>
      <p:sp>
        <p:nvSpPr>
          <p:cNvPr id="2055" name="Text Box 13"/>
          <p:cNvSpPr txBox="1">
            <a:spLocks noChangeArrowheads="1"/>
          </p:cNvSpPr>
          <p:nvPr/>
        </p:nvSpPr>
        <p:spPr bwMode="auto">
          <a:xfrm>
            <a:off x="38334806" y="6880224"/>
            <a:ext cx="10512425" cy="18797589"/>
          </a:xfrm>
          <a:prstGeom prst="rect">
            <a:avLst/>
          </a:prstGeom>
          <a:solidFill>
            <a:schemeClr val="bg1"/>
          </a:solidFill>
          <a:ln w="38100">
            <a:solidFill>
              <a:srgbClr val="000000"/>
            </a:solidFill>
            <a:round/>
            <a:headEnd/>
            <a:tailEnd/>
          </a:ln>
        </p:spPr>
        <p:txBody>
          <a:bodyPr lIns="914400" tIns="457200" rIns="914400" bIns="914400"/>
          <a:lstStyle>
            <a:lvl1pPr eaLnBrk="0" hangingPunct="0">
              <a:spcBef>
                <a:spcPct val="20000"/>
              </a:spcBef>
              <a:buChar char="•"/>
              <a:tabLst>
                <a:tab pos="635000" algn="l"/>
              </a:tabLst>
              <a:defRPr sz="14300">
                <a:solidFill>
                  <a:schemeClr val="tx1"/>
                </a:solidFill>
                <a:latin typeface="Times New Roman" pitchFamily="18" charset="0"/>
                <a:ea typeface="MS PGothic" pitchFamily="34" charset="-128"/>
              </a:defRPr>
            </a:lvl1pPr>
            <a:lvl2pPr marL="742950" indent="-285750" eaLnBrk="0" hangingPunct="0">
              <a:spcBef>
                <a:spcPct val="20000"/>
              </a:spcBef>
              <a:buChar char="–"/>
              <a:tabLst>
                <a:tab pos="635000" algn="l"/>
              </a:tabLst>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tabLst>
                <a:tab pos="635000" algn="l"/>
              </a:tabLst>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tabLst>
                <a:tab pos="635000" algn="l"/>
              </a:tabLst>
              <a:defRPr sz="8900">
                <a:solidFill>
                  <a:schemeClr val="tx1"/>
                </a:solidFill>
                <a:latin typeface="Times New Roman" pitchFamily="18" charset="0"/>
                <a:ea typeface="MS PGothic" pitchFamily="34" charset="-128"/>
              </a:defRPr>
            </a:lvl4pPr>
            <a:lvl5pPr marL="2057400" indent="-228600" eaLnBrk="0" hangingPunct="0">
              <a:spcBef>
                <a:spcPct val="20000"/>
              </a:spcBef>
              <a:buChar char="»"/>
              <a:tabLst>
                <a:tab pos="635000" algn="l"/>
              </a:tabLst>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tabLst>
                <a:tab pos="635000" algn="l"/>
              </a:tabLst>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tabLst>
                <a:tab pos="635000" algn="l"/>
              </a:tabLst>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tabLst>
                <a:tab pos="635000" algn="l"/>
              </a:tabLst>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tabLst>
                <a:tab pos="635000" algn="l"/>
              </a:tabLst>
              <a:defRPr sz="8900">
                <a:solidFill>
                  <a:schemeClr val="tx1"/>
                </a:solidFill>
                <a:latin typeface="Times New Roman" pitchFamily="18" charset="0"/>
                <a:ea typeface="MS PGothic" pitchFamily="34" charset="-128"/>
              </a:defRPr>
            </a:lvl9pPr>
          </a:lstStyle>
          <a:p>
            <a:pPr eaLnBrk="1" hangingPunct="1">
              <a:spcBef>
                <a:spcPct val="50000"/>
              </a:spcBef>
              <a:buFontTx/>
              <a:buNone/>
            </a:pPr>
            <a:r>
              <a:rPr lang="en-US" altLang="en-US" sz="4400" b="1" dirty="0" smtClean="0">
                <a:solidFill>
                  <a:srgbClr val="000000"/>
                </a:solidFill>
                <a:latin typeface="+mj-lt"/>
              </a:rPr>
              <a:t>Conclusions</a:t>
            </a:r>
            <a:endParaRPr lang="en-US" altLang="en-US" sz="2800" dirty="0"/>
          </a:p>
          <a:p>
            <a:pPr eaLnBrk="1" hangingPunct="1">
              <a:spcBef>
                <a:spcPct val="10000"/>
              </a:spcBef>
              <a:buFontTx/>
              <a:buNone/>
            </a:pPr>
            <a:r>
              <a:rPr lang="en-US" altLang="en-US" sz="2800" dirty="0" smtClean="0"/>
              <a:t>The data supports one the hypothesis that was being studied, which stated that diversity will be higher in the deer poop enriched soil samples. The data did not support the hypothesis that the richness was higher. As shown in Figure 4, there was one outlier with a richness around -4 and this could be why higher richness for the poop enriched samples was not significant. Soil temperature, pH, and moisture were measured and their data ensured that the13 different sampling locations were not extremely different, so that sampling location could not have been removed from the study. </a:t>
            </a:r>
          </a:p>
          <a:p>
            <a:pPr eaLnBrk="1" hangingPunct="1">
              <a:spcBef>
                <a:spcPct val="10000"/>
              </a:spcBef>
              <a:buFontTx/>
              <a:buNone/>
            </a:pPr>
            <a:endParaRPr lang="en-US" altLang="en-US" sz="2800" dirty="0" smtClean="0"/>
          </a:p>
          <a:p>
            <a:pPr eaLnBrk="1" hangingPunct="1">
              <a:spcBef>
                <a:spcPct val="10000"/>
              </a:spcBef>
              <a:buNone/>
            </a:pPr>
            <a:r>
              <a:rPr lang="en-US" altLang="en-US" sz="2800" dirty="0"/>
              <a:t>The deer poop creates a natural fertilizer that maintains a desirable soil invertebrate habitat in a less manipulated ecosystem such as Green Wing Environmental Laboratory. </a:t>
            </a:r>
            <a:r>
              <a:rPr lang="en-US" altLang="en-US" sz="2800" dirty="0" smtClean="0"/>
              <a:t>These factors create the following </a:t>
            </a:r>
            <a:r>
              <a:rPr lang="en-US" altLang="en-US" sz="2800" dirty="0"/>
              <a:t>cycle for the healthy ecosystem: feces from animals → good soil quality → plant growth → provide nutrition to herbivores → animals produce feces. </a:t>
            </a:r>
            <a:r>
              <a:rPr lang="en-US" altLang="en-US" sz="2800" dirty="0" smtClean="0"/>
              <a:t>In this study, the ecosystem was analyzed through the richness and Simpson’s diversity of invertebrates in the poop enriched and surrounding soil samples. A rich ecosystem is more resilient if destruction occurs because the remaining species can usually perform the functions of the eliminated species (Lavelle et al 2006). Higher Simpson’s diversity in an invertebrate population is important because the soil invertebrates are more equally providing their different roles in their environment. Both higher richness and higher diversity of soil invertebrates  indicate better soil quality. Figures 4,5, and 6 showed that the poop enriched soil samples were a better invertebrate habitats. In conclusion, the soil samples that contained deer poop were a more diverse habitat for soil invertebrates than the surrounding soil. </a:t>
            </a:r>
          </a:p>
          <a:p>
            <a:pPr eaLnBrk="1" hangingPunct="1">
              <a:spcBef>
                <a:spcPct val="10000"/>
              </a:spcBef>
              <a:buFontTx/>
              <a:buNone/>
            </a:pPr>
            <a:endParaRPr lang="en-US" altLang="en-US" sz="2800" dirty="0"/>
          </a:p>
          <a:p>
            <a:pPr eaLnBrk="1" hangingPunct="1">
              <a:spcBef>
                <a:spcPct val="10000"/>
              </a:spcBef>
              <a:buFontTx/>
              <a:buNone/>
            </a:pPr>
            <a:r>
              <a:rPr lang="en-US" altLang="en-US" sz="2800" dirty="0" smtClean="0"/>
              <a:t>One further study that could be performed is  providing a more in depth taxonomic categorization of the invertebrates involved, especially the mites. Another study would be comparing the effect of deer feces on soil invertebrates to the more agricultural example of the effect of cow feces on soil invertebrates. </a:t>
            </a:r>
            <a:endParaRPr lang="en-US" altLang="en-US" sz="2800" dirty="0"/>
          </a:p>
          <a:p>
            <a:pPr eaLnBrk="1" hangingPunct="1">
              <a:spcBef>
                <a:spcPct val="10000"/>
              </a:spcBef>
              <a:buFontTx/>
              <a:buNone/>
            </a:pPr>
            <a:endParaRPr lang="en-US" altLang="en-US" sz="2800" dirty="0" smtClean="0"/>
          </a:p>
          <a:p>
            <a:pPr eaLnBrk="1" hangingPunct="1">
              <a:spcBef>
                <a:spcPct val="10000"/>
              </a:spcBef>
              <a:buFontTx/>
              <a:buNone/>
            </a:pPr>
            <a:endParaRPr lang="en-US" altLang="en-US" sz="2800" dirty="0"/>
          </a:p>
        </p:txBody>
      </p:sp>
      <p:sp>
        <p:nvSpPr>
          <p:cNvPr id="2056" name="Text Box 14"/>
          <p:cNvSpPr txBox="1">
            <a:spLocks noChangeArrowheads="1"/>
          </p:cNvSpPr>
          <p:nvPr/>
        </p:nvSpPr>
        <p:spPr bwMode="auto">
          <a:xfrm>
            <a:off x="481552" y="2719616"/>
            <a:ext cx="477012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74320" tIns="274320" rIns="274320" bIns="274320" anchor="ctr">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algn="ctr" eaLnBrk="1" hangingPunct="1">
              <a:spcBef>
                <a:spcPct val="50000"/>
              </a:spcBef>
              <a:spcAft>
                <a:spcPts val="600"/>
              </a:spcAft>
              <a:buFontTx/>
              <a:buNone/>
            </a:pPr>
            <a:r>
              <a:rPr lang="en-US" altLang="en-US" sz="6000" b="1" dirty="0">
                <a:cs typeface="Times New Roman" pitchFamily="18" charset="0"/>
              </a:rPr>
              <a:t>Allie Furr</a:t>
            </a:r>
          </a:p>
          <a:p>
            <a:pPr algn="ctr" eaLnBrk="1" hangingPunct="1">
              <a:spcBef>
                <a:spcPct val="50000"/>
              </a:spcBef>
              <a:spcAft>
                <a:spcPts val="600"/>
              </a:spcAft>
              <a:buFontTx/>
              <a:buNone/>
            </a:pPr>
            <a:r>
              <a:rPr lang="en-US" altLang="en-US" sz="6000" dirty="0">
                <a:cs typeface="Times New Roman" pitchFamily="18" charset="0"/>
              </a:rPr>
              <a:t>Augustana College – Green Wing Environmental Laboratory – June 2016 </a:t>
            </a:r>
          </a:p>
        </p:txBody>
      </p:sp>
      <p:sp>
        <p:nvSpPr>
          <p:cNvPr id="2" name="Text Box 15"/>
          <p:cNvSpPr txBox="1">
            <a:spLocks noChangeArrowheads="1"/>
          </p:cNvSpPr>
          <p:nvPr/>
        </p:nvSpPr>
        <p:spPr bwMode="auto">
          <a:xfrm>
            <a:off x="13812838" y="26496963"/>
            <a:ext cx="23256081" cy="4572000"/>
          </a:xfrm>
          <a:prstGeom prst="rect">
            <a:avLst/>
          </a:prstGeom>
          <a:solidFill>
            <a:schemeClr val="bg1"/>
          </a:solidFill>
          <a:ln w="38100" cap="flat" cmpd="sng" algn="ctr">
            <a:solidFill>
              <a:srgbClr val="000000"/>
            </a:solidFill>
            <a:prstDash val="solid"/>
            <a:round/>
            <a:headEnd type="none" w="med" len="med"/>
            <a:tailEnd type="none" w="med" len="med"/>
          </a:ln>
        </p:spPr>
        <p:txBody>
          <a:bodyPr lIns="914400" tIns="457200" rIns="914400" bIns="914400" numCol="2" spcCol="914400"/>
          <a:lstStyle/>
          <a:p>
            <a:pPr marL="500063" indent="-500063">
              <a:spcBef>
                <a:spcPct val="50000"/>
              </a:spcBef>
              <a:defRPr/>
            </a:pPr>
            <a:r>
              <a:rPr lang="en-US" sz="4400" b="1" dirty="0">
                <a:solidFill>
                  <a:srgbClr val="000000"/>
                </a:solidFill>
                <a:latin typeface="+mj-lt"/>
                <a:ea typeface="ＭＳ Ｐゴシック" pitchFamily="-111" charset="-128"/>
                <a:cs typeface="ＭＳ Ｐゴシック" pitchFamily="-111" charset="-128"/>
              </a:rPr>
              <a:t>Literature cited</a:t>
            </a:r>
          </a:p>
          <a:p>
            <a:pPr marL="500063" indent="-500063">
              <a:spcBef>
                <a:spcPts val="1200"/>
              </a:spcBef>
              <a:defRPr/>
            </a:pPr>
            <a:r>
              <a:rPr lang="en-US" sz="2800" dirty="0" err="1">
                <a:latin typeface="Times New Roman" pitchFamily="-111" charset="0"/>
                <a:ea typeface="ＭＳ Ｐゴシック" pitchFamily="-111" charset="-128"/>
                <a:cs typeface="ＭＳ Ｐゴシック" pitchFamily="-111" charset="-128"/>
              </a:rPr>
              <a:t>Allombert</a:t>
            </a:r>
            <a:r>
              <a:rPr lang="en-US" sz="2800" dirty="0">
                <a:latin typeface="Times New Roman" pitchFamily="-111" charset="0"/>
                <a:ea typeface="ＭＳ Ｐゴシック" pitchFamily="-111" charset="-128"/>
                <a:cs typeface="ＭＳ Ｐゴシック" pitchFamily="-111" charset="-128"/>
              </a:rPr>
              <a:t> S, Stockton S, Martin J. 2005. A natural experiment on the impact of overabundant deer on forest invertebrates. Conservation Biology 19(6):1917-29.</a:t>
            </a:r>
          </a:p>
          <a:p>
            <a:pPr marL="500063" indent="-500063">
              <a:spcBef>
                <a:spcPts val="1200"/>
              </a:spcBef>
              <a:defRPr/>
            </a:pPr>
            <a:r>
              <a:rPr lang="en-US" sz="2800" dirty="0">
                <a:latin typeface="Times New Roman" pitchFamily="-111" charset="0"/>
                <a:ea typeface="ＭＳ Ｐゴシック" pitchFamily="-111" charset="-128"/>
                <a:cs typeface="ＭＳ Ｐゴシック" pitchFamily="-111" charset="-128"/>
              </a:rPr>
              <a:t>Boyce RL. 2005. Life under your feet: measuring soil invertebrate diversity [Internet]. Highland Heights (KY): Ecological Society of America; [cited 4 June 2016]. Available from http://www.esa.org/tiee/vol/v3/experiments/soil/description.html.</a:t>
            </a:r>
          </a:p>
          <a:p>
            <a:pPr marL="500063" indent="-500063">
              <a:spcBef>
                <a:spcPts val="1200"/>
              </a:spcBef>
              <a:defRPr/>
            </a:pPr>
            <a:r>
              <a:rPr lang="en-US" sz="2800" dirty="0">
                <a:latin typeface="Times New Roman" pitchFamily="-111" charset="0"/>
                <a:ea typeface="ＭＳ Ｐゴシック" pitchFamily="-111" charset="-128"/>
                <a:cs typeface="ＭＳ Ｐゴシック" pitchFamily="-111" charset="-128"/>
              </a:rPr>
              <a:t>Lavelle P, </a:t>
            </a:r>
            <a:r>
              <a:rPr lang="en-US" sz="2800" dirty="0" err="1">
                <a:latin typeface="Times New Roman" pitchFamily="-111" charset="0"/>
                <a:ea typeface="ＭＳ Ｐゴシック" pitchFamily="-111" charset="-128"/>
                <a:cs typeface="ＭＳ Ｐゴシック" pitchFamily="-111" charset="-128"/>
              </a:rPr>
              <a:t>Decaëns</a:t>
            </a:r>
            <a:r>
              <a:rPr lang="en-US" sz="2800" dirty="0">
                <a:latin typeface="Times New Roman" pitchFamily="-111" charset="0"/>
                <a:ea typeface="ＭＳ Ｐゴシック" pitchFamily="-111" charset="-128"/>
                <a:cs typeface="ＭＳ Ｐゴシック" pitchFamily="-111" charset="-128"/>
              </a:rPr>
              <a:t> T, Aubert M, </a:t>
            </a:r>
            <a:r>
              <a:rPr lang="en-US" sz="2800" dirty="0" err="1">
                <a:latin typeface="Times New Roman" pitchFamily="-111" charset="0"/>
                <a:ea typeface="ＭＳ Ｐゴシック" pitchFamily="-111" charset="-128"/>
                <a:cs typeface="ＭＳ Ｐゴシック" pitchFamily="-111" charset="-128"/>
              </a:rPr>
              <a:t>Barot</a:t>
            </a:r>
            <a:r>
              <a:rPr lang="en-US" sz="2800" dirty="0">
                <a:latin typeface="Times New Roman" pitchFamily="-111" charset="0"/>
                <a:ea typeface="ＭＳ Ｐゴシック" pitchFamily="-111" charset="-128"/>
                <a:cs typeface="ＭＳ Ｐゴシック" pitchFamily="-111" charset="-128"/>
              </a:rPr>
              <a:t> S, </a:t>
            </a:r>
            <a:r>
              <a:rPr lang="en-US" sz="2800" dirty="0" err="1">
                <a:latin typeface="Times New Roman" pitchFamily="-111" charset="0"/>
                <a:ea typeface="ＭＳ Ｐゴシック" pitchFamily="-111" charset="-128"/>
                <a:cs typeface="ＭＳ Ｐゴシック" pitchFamily="-111" charset="-128"/>
              </a:rPr>
              <a:t>Blouin</a:t>
            </a:r>
            <a:r>
              <a:rPr lang="en-US" sz="2800" dirty="0">
                <a:latin typeface="Times New Roman" pitchFamily="-111" charset="0"/>
                <a:ea typeface="ＭＳ Ｐゴシック" pitchFamily="-111" charset="-128"/>
                <a:cs typeface="ＭＳ Ｐゴシック" pitchFamily="-111" charset="-128"/>
              </a:rPr>
              <a:t> M, Bureau F, </a:t>
            </a:r>
            <a:r>
              <a:rPr lang="en-US" sz="2800" dirty="0" err="1">
                <a:latin typeface="Times New Roman" pitchFamily="-111" charset="0"/>
                <a:ea typeface="ＭＳ Ｐゴシック" pitchFamily="-111" charset="-128"/>
                <a:cs typeface="ＭＳ Ｐゴシック" pitchFamily="-111" charset="-128"/>
              </a:rPr>
              <a:t>Margerie</a:t>
            </a:r>
            <a:r>
              <a:rPr lang="en-US" sz="2800" dirty="0">
                <a:latin typeface="Times New Roman" pitchFamily="-111" charset="0"/>
                <a:ea typeface="ＭＳ Ｐゴシック" pitchFamily="-111" charset="-128"/>
                <a:cs typeface="ＭＳ Ｐゴシック" pitchFamily="-111" charset="-128"/>
              </a:rPr>
              <a:t> P, Mora P, Rossi J-. 2006. Soil invertebrates and ecosystem services. European Journal of Soil Biology 42(1):S15.</a:t>
            </a:r>
          </a:p>
          <a:p>
            <a:pPr marL="500063" indent="-500063">
              <a:spcBef>
                <a:spcPts val="1200"/>
              </a:spcBef>
              <a:defRPr/>
            </a:pPr>
            <a:r>
              <a:rPr lang="en-US" sz="2800" dirty="0">
                <a:latin typeface="Times New Roman" pitchFamily="-111" charset="0"/>
                <a:ea typeface="ＭＳ Ｐゴシック" pitchFamily="-111" charset="-128"/>
                <a:cs typeface="ＭＳ Ｐゴシック" pitchFamily="-111" charset="-128"/>
              </a:rPr>
              <a:t>Stork NE, </a:t>
            </a:r>
            <a:r>
              <a:rPr lang="en-US" sz="2800" dirty="0" err="1">
                <a:latin typeface="Times New Roman" pitchFamily="-111" charset="0"/>
                <a:ea typeface="ＭＳ Ｐゴシック" pitchFamily="-111" charset="-128"/>
                <a:cs typeface="ＭＳ Ｐゴシック" pitchFamily="-111" charset="-128"/>
              </a:rPr>
              <a:t>Eggleton</a:t>
            </a:r>
            <a:r>
              <a:rPr lang="en-US" sz="2800" dirty="0">
                <a:latin typeface="Times New Roman" pitchFamily="-111" charset="0"/>
                <a:ea typeface="ＭＳ Ｐゴシック" pitchFamily="-111" charset="-128"/>
                <a:cs typeface="ＭＳ Ｐゴシック" pitchFamily="-111" charset="-128"/>
              </a:rPr>
              <a:t> P. 1992. Invertebrates as determinants and indicators of soil quality. American Journal of Alternative Agriculture 7(1,2): 38-47. </a:t>
            </a:r>
          </a:p>
        </p:txBody>
      </p:sp>
      <p:sp>
        <p:nvSpPr>
          <p:cNvPr id="2058" name="Text Box 70"/>
          <p:cNvSpPr txBox="1">
            <a:spLocks noChangeArrowheads="1"/>
          </p:cNvSpPr>
          <p:nvPr/>
        </p:nvSpPr>
        <p:spPr bwMode="auto">
          <a:xfrm>
            <a:off x="38334807" y="26496963"/>
            <a:ext cx="10512425" cy="4572000"/>
          </a:xfrm>
          <a:prstGeom prst="rect">
            <a:avLst/>
          </a:prstGeom>
          <a:solidFill>
            <a:schemeClr val="bg1"/>
          </a:solidFill>
          <a:ln w="38100">
            <a:solidFill>
              <a:srgbClr val="000000"/>
            </a:solidFill>
            <a:round/>
            <a:headEnd/>
            <a:tailEnd/>
          </a:ln>
        </p:spPr>
        <p:txBody>
          <a:bodyPr lIns="914400" tIns="457200" rIns="914400" bIns="914400"/>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lvl="0" eaLnBrk="1" hangingPunct="1">
              <a:spcBef>
                <a:spcPct val="50000"/>
              </a:spcBef>
              <a:buNone/>
            </a:pPr>
            <a:r>
              <a:rPr lang="en-US" altLang="en-US" sz="4400" b="1" dirty="0">
                <a:solidFill>
                  <a:srgbClr val="000000"/>
                </a:solidFill>
                <a:latin typeface="Times New Roman"/>
              </a:rPr>
              <a:t>Acknowledgments</a:t>
            </a:r>
          </a:p>
          <a:p>
            <a:pPr lvl="0" eaLnBrk="1" hangingPunct="1">
              <a:spcBef>
                <a:spcPct val="10000"/>
              </a:spcBef>
              <a:buNone/>
            </a:pPr>
            <a:r>
              <a:rPr lang="en-US" altLang="en-US" sz="2800" dirty="0">
                <a:solidFill>
                  <a:srgbClr val="000000"/>
                </a:solidFill>
                <a:latin typeface="+mj-lt"/>
              </a:rPr>
              <a:t>I would like to thank </a:t>
            </a:r>
            <a:r>
              <a:rPr lang="en-US" altLang="en-US" sz="2800" dirty="0" err="1">
                <a:solidFill>
                  <a:srgbClr val="000000"/>
                </a:solidFill>
                <a:latin typeface="+mj-lt"/>
              </a:rPr>
              <a:t>Augustuana</a:t>
            </a:r>
            <a:r>
              <a:rPr lang="en-US" altLang="en-US" sz="2800" dirty="0">
                <a:solidFill>
                  <a:srgbClr val="000000"/>
                </a:solidFill>
                <a:latin typeface="+mj-lt"/>
              </a:rPr>
              <a:t> College for use of their Green Wing Environmental Laboratory and Dr. Kevin </a:t>
            </a:r>
            <a:r>
              <a:rPr lang="en-US" altLang="en-US" sz="2800" dirty="0" err="1">
                <a:solidFill>
                  <a:srgbClr val="000000"/>
                </a:solidFill>
                <a:latin typeface="+mj-lt"/>
              </a:rPr>
              <a:t>Geedey</a:t>
            </a:r>
            <a:r>
              <a:rPr lang="en-US" altLang="en-US" sz="2800" dirty="0">
                <a:solidFill>
                  <a:srgbClr val="000000"/>
                </a:solidFill>
                <a:latin typeface="+mj-lt"/>
              </a:rPr>
              <a:t> for his assistance with the project. </a:t>
            </a:r>
            <a:endParaRPr lang="en-US" altLang="en-US" sz="2800" dirty="0" smtClean="0">
              <a:solidFill>
                <a:srgbClr val="000000"/>
              </a:solidFill>
              <a:latin typeface="+mj-lt"/>
            </a:endParaRPr>
          </a:p>
          <a:p>
            <a:pPr lvl="0" eaLnBrk="1" hangingPunct="1">
              <a:spcBef>
                <a:spcPct val="10000"/>
              </a:spcBef>
              <a:buNone/>
            </a:pPr>
            <a:endParaRPr lang="en-US" altLang="en-US" sz="4400" b="1" dirty="0" smtClean="0">
              <a:solidFill>
                <a:srgbClr val="000000"/>
              </a:solidFill>
              <a:latin typeface="+mj-lt"/>
            </a:endParaRPr>
          </a:p>
          <a:p>
            <a:pPr algn="just" eaLnBrk="1" hangingPunct="1">
              <a:spcBef>
                <a:spcPct val="0"/>
              </a:spcBef>
              <a:buFontTx/>
              <a:buNone/>
            </a:pPr>
            <a:r>
              <a:rPr lang="en-US" altLang="en-US" sz="4400" b="1" dirty="0" smtClean="0">
                <a:solidFill>
                  <a:srgbClr val="000000"/>
                </a:solidFill>
                <a:latin typeface="+mj-lt"/>
              </a:rPr>
              <a:t>Further information</a:t>
            </a:r>
          </a:p>
          <a:p>
            <a:pPr eaLnBrk="1" hangingPunct="1">
              <a:spcBef>
                <a:spcPct val="10000"/>
              </a:spcBef>
              <a:buFontTx/>
              <a:buNone/>
            </a:pPr>
            <a:r>
              <a:rPr lang="en-US" altLang="en-US" sz="2800" dirty="0" smtClean="0"/>
              <a:t>Contact </a:t>
            </a:r>
            <a:r>
              <a:rPr lang="en-US" altLang="en-US" sz="2800" dirty="0"/>
              <a:t>allisonfurr15@augustana.edu</a:t>
            </a:r>
          </a:p>
        </p:txBody>
      </p:sp>
      <p:sp>
        <p:nvSpPr>
          <p:cNvPr id="3" name="Rectangle 180"/>
          <p:cNvSpPr>
            <a:spLocks noChangeArrowheads="1"/>
          </p:cNvSpPr>
          <p:nvPr/>
        </p:nvSpPr>
        <p:spPr bwMode="auto">
          <a:xfrm>
            <a:off x="896938" y="1052656"/>
            <a:ext cx="49450625"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defRPr/>
            </a:pPr>
            <a:r>
              <a:rPr lang="en-US" sz="13500" b="1" dirty="0">
                <a:ln>
                  <a:solidFill>
                    <a:schemeClr val="bg1"/>
                  </a:solidFill>
                </a:ln>
                <a:latin typeface="Times New Roman" panose="02020603050405020304" pitchFamily="18" charset="0"/>
                <a:ea typeface="ＭＳ Ｐゴシック" charset="0"/>
                <a:cs typeface="Times New Roman" panose="02020603050405020304" pitchFamily="18" charset="0"/>
              </a:rPr>
              <a:t>Deer Droppings as a Diverse Invertebrate Habitat</a:t>
            </a:r>
          </a:p>
        </p:txBody>
      </p:sp>
      <p:pic>
        <p:nvPicPr>
          <p:cNvPr id="2062"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39194" y="11328231"/>
            <a:ext cx="9229725" cy="545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pic>
      <p:pic>
        <p:nvPicPr>
          <p:cNvPr id="2063"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39193" y="18641010"/>
            <a:ext cx="9229725" cy="548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pic>
      <p:pic>
        <p:nvPicPr>
          <p:cNvPr id="2064"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43751" y="11328232"/>
            <a:ext cx="6189992" cy="373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pic>
      <p:pic>
        <p:nvPicPr>
          <p:cNvPr id="2065"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43751" y="16923377"/>
            <a:ext cx="6130486" cy="369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858585"/>
                  </a:outerShdw>
                </a:effectLst>
              </a14:hiddenEffects>
            </a:ext>
          </a:extLst>
        </p:spPr>
      </p:pic>
      <p:sp>
        <p:nvSpPr>
          <p:cNvPr id="2066" name="TextBox 3"/>
          <p:cNvSpPr txBox="1">
            <a:spLocks noChangeArrowheads="1"/>
          </p:cNvSpPr>
          <p:nvPr/>
        </p:nvSpPr>
        <p:spPr bwMode="auto">
          <a:xfrm>
            <a:off x="21549265" y="15064120"/>
            <a:ext cx="588168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eaLnBrk="1" hangingPunct="1">
              <a:spcBef>
                <a:spcPct val="0"/>
              </a:spcBef>
              <a:buFontTx/>
              <a:buNone/>
            </a:pPr>
            <a:r>
              <a:rPr lang="en-US" altLang="en-US" sz="1800" dirty="0">
                <a:latin typeface="Helvetica" pitchFamily="124" charset="0"/>
              </a:rPr>
              <a:t>Figure </a:t>
            </a:r>
            <a:r>
              <a:rPr lang="en-US" altLang="en-US" sz="1800" dirty="0" smtClean="0">
                <a:latin typeface="Helvetica" pitchFamily="124" charset="0"/>
              </a:rPr>
              <a:t>3: </a:t>
            </a:r>
            <a:r>
              <a:rPr lang="en-US" altLang="en-US" sz="1800" dirty="0">
                <a:latin typeface="Helvetica" pitchFamily="124" charset="0"/>
              </a:rPr>
              <a:t>The </a:t>
            </a:r>
            <a:r>
              <a:rPr lang="en-US" altLang="en-US" sz="1800" dirty="0" smtClean="0">
                <a:latin typeface="Helvetica" pitchFamily="124" charset="0"/>
              </a:rPr>
              <a:t>average </a:t>
            </a:r>
            <a:r>
              <a:rPr lang="en-US" altLang="en-US" sz="1800" dirty="0">
                <a:latin typeface="Helvetica" pitchFamily="124" charset="0"/>
              </a:rPr>
              <a:t>richness </a:t>
            </a:r>
            <a:r>
              <a:rPr lang="en-US" altLang="en-US" sz="1800" dirty="0" smtClean="0">
                <a:latin typeface="Helvetica" pitchFamily="124" charset="0"/>
              </a:rPr>
              <a:t>as a function of </a:t>
            </a:r>
            <a:r>
              <a:rPr lang="en-US" altLang="en-US" sz="1800" dirty="0">
                <a:latin typeface="Helvetica" pitchFamily="124" charset="0"/>
              </a:rPr>
              <a:t>the two soil conditions were not significantly </a:t>
            </a:r>
            <a:r>
              <a:rPr lang="en-US" altLang="en-US" sz="1800" dirty="0" smtClean="0">
                <a:latin typeface="Helvetica" pitchFamily="124" charset="0"/>
              </a:rPr>
              <a:t>different. A T test assuming </a:t>
            </a:r>
            <a:r>
              <a:rPr lang="en-US" altLang="en-US" sz="1800" dirty="0">
                <a:latin typeface="Helvetica" pitchFamily="124" charset="0"/>
              </a:rPr>
              <a:t>e</a:t>
            </a:r>
            <a:r>
              <a:rPr lang="en-US" altLang="en-US" sz="1800" dirty="0" smtClean="0">
                <a:latin typeface="Helvetica" pitchFamily="124" charset="0"/>
              </a:rPr>
              <a:t>qual variance</a:t>
            </a:r>
            <a:r>
              <a:rPr lang="en-US" altLang="en-US" sz="1800" dirty="0">
                <a:latin typeface="Helvetica" pitchFamily="124" charset="0"/>
              </a:rPr>
              <a:t> </a:t>
            </a:r>
            <a:r>
              <a:rPr lang="en-US" altLang="en-US" sz="1800" dirty="0" smtClean="0">
                <a:latin typeface="Helvetica" pitchFamily="124" charset="0"/>
              </a:rPr>
              <a:t>with </a:t>
            </a:r>
            <a:r>
              <a:rPr lang="en-US" altLang="en-US" sz="1800" dirty="0" err="1" smtClean="0">
                <a:latin typeface="Helvetica" pitchFamily="124" charset="0"/>
              </a:rPr>
              <a:t>df</a:t>
            </a:r>
            <a:r>
              <a:rPr lang="en-US" altLang="en-US" sz="1800" dirty="0" smtClean="0">
                <a:latin typeface="Helvetica" pitchFamily="124" charset="0"/>
              </a:rPr>
              <a:t>=37 produced a p value of 0.187. </a:t>
            </a:r>
            <a:r>
              <a:rPr lang="en-US" altLang="en-US" sz="1800" dirty="0">
                <a:latin typeface="Helvetica" pitchFamily="124" charset="0"/>
              </a:rPr>
              <a:t>The error bars represent +/- one standard error of the mean. </a:t>
            </a:r>
          </a:p>
        </p:txBody>
      </p:sp>
      <p:sp>
        <p:nvSpPr>
          <p:cNvPr id="2067" name="TextBox 4"/>
          <p:cNvSpPr txBox="1">
            <a:spLocks noChangeArrowheads="1"/>
          </p:cNvSpPr>
          <p:nvPr/>
        </p:nvSpPr>
        <p:spPr bwMode="auto">
          <a:xfrm>
            <a:off x="27930475" y="16923376"/>
            <a:ext cx="922972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eaLnBrk="1" hangingPunct="1">
              <a:spcBef>
                <a:spcPct val="0"/>
              </a:spcBef>
              <a:buFontTx/>
              <a:buNone/>
            </a:pPr>
            <a:r>
              <a:rPr lang="en-US" altLang="en-US" sz="1800" dirty="0">
                <a:latin typeface="Helvetica" pitchFamily="124" charset="0"/>
              </a:rPr>
              <a:t>Figure </a:t>
            </a:r>
            <a:r>
              <a:rPr lang="en-US" altLang="en-US" sz="1800" dirty="0" smtClean="0">
                <a:latin typeface="Helvetica" pitchFamily="124" charset="0"/>
              </a:rPr>
              <a:t>4: </a:t>
            </a:r>
            <a:r>
              <a:rPr lang="en-US" altLang="en-US" sz="1800" dirty="0">
                <a:latin typeface="Helvetica" pitchFamily="124" charset="0"/>
              </a:rPr>
              <a:t>The difference between the richness values for the different soil samples from each sampling location is shown. The positive values indicate that the poop enriched samples had higher richness values surrounding soil from that sample. The average richness difference was positive with small error </a:t>
            </a:r>
            <a:r>
              <a:rPr lang="en-US" altLang="en-US" sz="1800" dirty="0" smtClean="0">
                <a:latin typeface="Helvetica" pitchFamily="124" charset="0"/>
              </a:rPr>
              <a:t>bars, that represent one standard error from the mean, SE=0.558. </a:t>
            </a:r>
            <a:endParaRPr lang="en-US" altLang="en-US" sz="1800" dirty="0">
              <a:latin typeface="Helvetica" pitchFamily="124" charset="0"/>
            </a:endParaRPr>
          </a:p>
        </p:txBody>
      </p:sp>
      <p:sp>
        <p:nvSpPr>
          <p:cNvPr id="2068" name="TextBox 5"/>
          <p:cNvSpPr txBox="1">
            <a:spLocks noChangeArrowheads="1"/>
          </p:cNvSpPr>
          <p:nvPr/>
        </p:nvSpPr>
        <p:spPr bwMode="auto">
          <a:xfrm>
            <a:off x="21549265" y="20646816"/>
            <a:ext cx="55657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eaLnBrk="1" hangingPunct="1">
              <a:spcBef>
                <a:spcPct val="0"/>
              </a:spcBef>
              <a:buFontTx/>
              <a:buNone/>
            </a:pPr>
            <a:r>
              <a:rPr lang="en-US" altLang="en-US" sz="1800" dirty="0">
                <a:solidFill>
                  <a:srgbClr val="000000"/>
                </a:solidFill>
                <a:latin typeface="Helvetica" pitchFamily="124" charset="0"/>
              </a:rPr>
              <a:t>Figure 5</a:t>
            </a:r>
            <a:r>
              <a:rPr lang="en-US" altLang="en-US" sz="1800" dirty="0" smtClean="0">
                <a:solidFill>
                  <a:srgbClr val="000000"/>
                </a:solidFill>
                <a:latin typeface="Helvetica" pitchFamily="124" charset="0"/>
              </a:rPr>
              <a:t>: </a:t>
            </a:r>
            <a:r>
              <a:rPr lang="en-US" altLang="en-US" sz="1800" dirty="0">
                <a:solidFill>
                  <a:srgbClr val="000000"/>
                </a:solidFill>
                <a:latin typeface="Helvetica" pitchFamily="124" charset="0"/>
              </a:rPr>
              <a:t>The average </a:t>
            </a:r>
            <a:r>
              <a:rPr lang="en-US" altLang="en-US" sz="1800" dirty="0" smtClean="0">
                <a:solidFill>
                  <a:srgbClr val="000000"/>
                </a:solidFill>
                <a:latin typeface="Helvetica" pitchFamily="124" charset="0"/>
              </a:rPr>
              <a:t>Simpson’s </a:t>
            </a:r>
            <a:r>
              <a:rPr lang="en-US" altLang="en-US" sz="1800" dirty="0">
                <a:solidFill>
                  <a:srgbClr val="000000"/>
                </a:solidFill>
                <a:latin typeface="Helvetica" pitchFamily="124" charset="0"/>
              </a:rPr>
              <a:t>Diversify </a:t>
            </a:r>
            <a:r>
              <a:rPr lang="en-US" altLang="en-US" sz="1800" dirty="0" smtClean="0">
                <a:solidFill>
                  <a:srgbClr val="000000"/>
                </a:solidFill>
                <a:latin typeface="Helvetica" pitchFamily="124" charset="0"/>
              </a:rPr>
              <a:t>as a function of the </a:t>
            </a:r>
            <a:r>
              <a:rPr lang="en-US" altLang="en-US" sz="1800" dirty="0">
                <a:solidFill>
                  <a:srgbClr val="000000"/>
                </a:solidFill>
                <a:latin typeface="Helvetica" pitchFamily="124" charset="0"/>
              </a:rPr>
              <a:t>two soil conditions were significantly </a:t>
            </a:r>
            <a:r>
              <a:rPr lang="en-US" altLang="en-US" sz="1800" dirty="0" smtClean="0">
                <a:solidFill>
                  <a:srgbClr val="000000"/>
                </a:solidFill>
                <a:latin typeface="Helvetica" pitchFamily="124" charset="0"/>
              </a:rPr>
              <a:t>different. A T Test assuming unequal variance was run with </a:t>
            </a:r>
            <a:r>
              <a:rPr lang="en-US" altLang="en-US" sz="1800" dirty="0" err="1" smtClean="0">
                <a:solidFill>
                  <a:srgbClr val="000000"/>
                </a:solidFill>
                <a:latin typeface="Helvetica" pitchFamily="124" charset="0"/>
              </a:rPr>
              <a:t>df</a:t>
            </a:r>
            <a:r>
              <a:rPr lang="en-US" altLang="en-US" sz="1800" dirty="0" smtClean="0">
                <a:solidFill>
                  <a:srgbClr val="000000"/>
                </a:solidFill>
                <a:latin typeface="Helvetica" pitchFamily="124" charset="0"/>
              </a:rPr>
              <a:t>=36 giving a p value of 0.00885. The error bars represent +/- one standard error of the mean. </a:t>
            </a:r>
            <a:endParaRPr lang="en-US" altLang="en-US" sz="1800" dirty="0">
              <a:solidFill>
                <a:srgbClr val="000000"/>
              </a:solidFill>
              <a:latin typeface="Helvetica" pitchFamily="124" charset="0"/>
            </a:endParaRPr>
          </a:p>
        </p:txBody>
      </p:sp>
      <p:sp>
        <p:nvSpPr>
          <p:cNvPr id="2069" name="TextBox 6"/>
          <p:cNvSpPr txBox="1">
            <a:spLocks noChangeArrowheads="1"/>
          </p:cNvSpPr>
          <p:nvPr/>
        </p:nvSpPr>
        <p:spPr bwMode="auto">
          <a:xfrm>
            <a:off x="27733743" y="24195004"/>
            <a:ext cx="922972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eaLnBrk="1" hangingPunct="1">
              <a:spcBef>
                <a:spcPct val="0"/>
              </a:spcBef>
              <a:buFontTx/>
              <a:buNone/>
            </a:pPr>
            <a:r>
              <a:rPr lang="en-US" altLang="en-US" sz="1800" dirty="0">
                <a:solidFill>
                  <a:srgbClr val="000000"/>
                </a:solidFill>
                <a:latin typeface="Helvetica" pitchFamily="124" charset="0"/>
              </a:rPr>
              <a:t>Figure </a:t>
            </a:r>
            <a:r>
              <a:rPr lang="en-US" altLang="en-US" sz="1800" dirty="0" smtClean="0">
                <a:solidFill>
                  <a:srgbClr val="000000"/>
                </a:solidFill>
                <a:latin typeface="Helvetica" pitchFamily="124" charset="0"/>
              </a:rPr>
              <a:t>6: </a:t>
            </a:r>
            <a:r>
              <a:rPr lang="en-US" altLang="en-US" sz="1800" dirty="0">
                <a:solidFill>
                  <a:srgbClr val="000000"/>
                </a:solidFill>
                <a:latin typeface="Helvetica" pitchFamily="124" charset="0"/>
              </a:rPr>
              <a:t>The difference between the richness values for the different soil samples from each sampling location is shown. The positive values indicate that the poop enriched samples had higher richness values surrounding soil from that sample. The average richness difference was positive with small error </a:t>
            </a:r>
            <a:r>
              <a:rPr lang="en-US" altLang="en-US" sz="1800" dirty="0" smtClean="0">
                <a:solidFill>
                  <a:srgbClr val="000000"/>
                </a:solidFill>
                <a:latin typeface="Helvetica" pitchFamily="124" charset="0"/>
              </a:rPr>
              <a:t>bars, that represent  one standard error from the mean, SE=0.285. </a:t>
            </a:r>
            <a:endParaRPr lang="en-US" altLang="en-US" sz="1800" dirty="0">
              <a:solidFill>
                <a:srgbClr val="000000"/>
              </a:solidFill>
              <a:latin typeface="Helvetica" pitchFamily="124" charset="0"/>
            </a:endParaRPr>
          </a:p>
        </p:txBody>
      </p:sp>
      <p:sp>
        <p:nvSpPr>
          <p:cNvPr id="2070" name="TextBox 7"/>
          <p:cNvSpPr txBox="1">
            <a:spLocks noChangeArrowheads="1"/>
          </p:cNvSpPr>
          <p:nvPr/>
        </p:nvSpPr>
        <p:spPr bwMode="auto">
          <a:xfrm>
            <a:off x="34464638" y="7663177"/>
            <a:ext cx="249883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14300">
                <a:solidFill>
                  <a:schemeClr val="tx1"/>
                </a:solidFill>
                <a:latin typeface="Times New Roman" pitchFamily="18" charset="0"/>
                <a:ea typeface="MS PGothic" pitchFamily="34" charset="-128"/>
              </a:defRPr>
            </a:lvl1pPr>
            <a:lvl2pPr marL="742950" indent="-285750" eaLnBrk="0" hangingPunct="0">
              <a:spcBef>
                <a:spcPct val="20000"/>
              </a:spcBef>
              <a:buChar char="–"/>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defRPr sz="8900">
                <a:solidFill>
                  <a:schemeClr val="tx1"/>
                </a:solidFill>
                <a:latin typeface="Times New Roman" pitchFamily="18" charset="0"/>
                <a:ea typeface="MS PGothic" pitchFamily="34" charset="-128"/>
              </a:defRPr>
            </a:lvl4pPr>
            <a:lvl5pPr marL="2057400" indent="-228600" eaLnBrk="0" hangingPunct="0">
              <a:spcBef>
                <a:spcPct val="20000"/>
              </a:spcBef>
              <a:buChar char="»"/>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8900">
                <a:solidFill>
                  <a:schemeClr val="tx1"/>
                </a:solidFill>
                <a:latin typeface="Times New Roman" pitchFamily="18" charset="0"/>
                <a:ea typeface="MS PGothic" pitchFamily="34" charset="-128"/>
              </a:defRPr>
            </a:lvl9pPr>
          </a:lstStyle>
          <a:p>
            <a:pPr eaLnBrk="1" hangingPunct="1">
              <a:spcBef>
                <a:spcPct val="0"/>
              </a:spcBef>
              <a:buFontTx/>
              <a:buNone/>
            </a:pPr>
            <a:r>
              <a:rPr lang="en-US" altLang="en-US" sz="1800" dirty="0">
                <a:latin typeface="Helvetica" pitchFamily="124" charset="0"/>
              </a:rPr>
              <a:t>Figures </a:t>
            </a:r>
            <a:r>
              <a:rPr lang="en-US" altLang="en-US" sz="1800" dirty="0" smtClean="0">
                <a:latin typeface="Helvetica" pitchFamily="124" charset="0"/>
              </a:rPr>
              <a:t>1&amp;2: </a:t>
            </a:r>
            <a:r>
              <a:rPr lang="en-US" altLang="en-US" sz="1800" dirty="0">
                <a:latin typeface="Helvetica" pitchFamily="124" charset="0"/>
              </a:rPr>
              <a:t>The pie charts show the dispersion of the top 8 taxa found in the two soil sample types. Many of the taxa are the same, but they are found in slightly different percentages. </a:t>
            </a:r>
          </a:p>
        </p:txBody>
      </p:sp>
      <p:sp>
        <p:nvSpPr>
          <p:cNvPr id="24" name="Text Box 11"/>
          <p:cNvSpPr txBox="1">
            <a:spLocks noChangeArrowheads="1"/>
          </p:cNvSpPr>
          <p:nvPr/>
        </p:nvSpPr>
        <p:spPr bwMode="auto">
          <a:xfrm>
            <a:off x="2147888" y="6902450"/>
            <a:ext cx="10512425" cy="13352462"/>
          </a:xfrm>
          <a:prstGeom prst="rect">
            <a:avLst/>
          </a:prstGeom>
          <a:solidFill>
            <a:schemeClr val="bg1"/>
          </a:solidFill>
          <a:ln w="38100">
            <a:solidFill>
              <a:srgbClr val="000000"/>
            </a:solidFill>
            <a:round/>
            <a:headEnd/>
            <a:tailEnd/>
          </a:ln>
        </p:spPr>
        <p:txBody>
          <a:bodyPr lIns="914400" tIns="457200" rIns="914400" bIns="914400"/>
          <a:lstStyle>
            <a:lvl1pPr eaLnBrk="0" hangingPunct="0">
              <a:spcBef>
                <a:spcPct val="20000"/>
              </a:spcBef>
              <a:buChar char="•"/>
              <a:tabLst>
                <a:tab pos="508000" algn="l"/>
              </a:tabLst>
              <a:defRPr sz="14300">
                <a:solidFill>
                  <a:schemeClr val="tx1"/>
                </a:solidFill>
                <a:latin typeface="Times New Roman" pitchFamily="18" charset="0"/>
                <a:ea typeface="MS PGothic" pitchFamily="34" charset="-128"/>
              </a:defRPr>
            </a:lvl1pPr>
            <a:lvl2pPr marL="742950" indent="-285750" eaLnBrk="0" hangingPunct="0">
              <a:spcBef>
                <a:spcPct val="20000"/>
              </a:spcBef>
              <a:buChar char="–"/>
              <a:tabLst>
                <a:tab pos="508000" algn="l"/>
              </a:tabLst>
              <a:defRPr sz="12500">
                <a:solidFill>
                  <a:schemeClr val="tx1"/>
                </a:solidFill>
                <a:latin typeface="Times New Roman" pitchFamily="18" charset="0"/>
                <a:ea typeface="MS PGothic" pitchFamily="34" charset="-128"/>
              </a:defRPr>
            </a:lvl2pPr>
            <a:lvl3pPr marL="1143000" indent="-228600" eaLnBrk="0" hangingPunct="0">
              <a:spcBef>
                <a:spcPct val="20000"/>
              </a:spcBef>
              <a:buChar char="•"/>
              <a:tabLst>
                <a:tab pos="508000" algn="l"/>
              </a:tabLst>
              <a:defRPr sz="10700">
                <a:solidFill>
                  <a:schemeClr val="tx1"/>
                </a:solidFill>
                <a:latin typeface="Times New Roman" pitchFamily="18" charset="0"/>
                <a:ea typeface="MS PGothic" pitchFamily="34" charset="-128"/>
              </a:defRPr>
            </a:lvl3pPr>
            <a:lvl4pPr marL="16002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4pPr>
            <a:lvl5pPr marL="2057400" indent="-228600" eaLnBrk="0" hangingPunct="0">
              <a:spcBef>
                <a:spcPct val="20000"/>
              </a:spcBef>
              <a:buChar char="»"/>
              <a:tabLst>
                <a:tab pos="508000" algn="l"/>
              </a:tabLst>
              <a:defRPr sz="89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tabLst>
                <a:tab pos="508000" algn="l"/>
              </a:tabLst>
              <a:defRPr sz="8900">
                <a:solidFill>
                  <a:schemeClr val="tx1"/>
                </a:solidFill>
                <a:latin typeface="Times New Roman" pitchFamily="18" charset="0"/>
                <a:ea typeface="MS PGothic" pitchFamily="34" charset="-128"/>
              </a:defRPr>
            </a:lvl9pPr>
          </a:lstStyle>
          <a:p>
            <a:pPr algn="just" eaLnBrk="1" hangingPunct="1">
              <a:spcBef>
                <a:spcPct val="50000"/>
              </a:spcBef>
              <a:buFontTx/>
              <a:buNone/>
            </a:pPr>
            <a:r>
              <a:rPr lang="en-US" altLang="en-US" sz="4400" b="1" dirty="0" smtClean="0">
                <a:solidFill>
                  <a:srgbClr val="000000"/>
                </a:solidFill>
                <a:latin typeface="+mj-lt"/>
              </a:rPr>
              <a:t>Introduction</a:t>
            </a:r>
            <a:r>
              <a:rPr lang="en-US" altLang="en-US" sz="2400" dirty="0" smtClean="0">
                <a:solidFill>
                  <a:srgbClr val="FF8000"/>
                </a:solidFill>
              </a:rPr>
              <a:t>	</a:t>
            </a:r>
            <a:endParaRPr lang="en-US" altLang="en-US" sz="2400" dirty="0" smtClean="0"/>
          </a:p>
          <a:p>
            <a:pPr eaLnBrk="1" hangingPunct="1">
              <a:spcBef>
                <a:spcPct val="50000"/>
              </a:spcBef>
              <a:buFontTx/>
              <a:buNone/>
            </a:pPr>
            <a:r>
              <a:rPr lang="en-US" altLang="en-US" sz="2800" dirty="0" smtClean="0">
                <a:solidFill>
                  <a:srgbClr val="191919"/>
                </a:solidFill>
              </a:rPr>
              <a:t>Soil invertebrates are a large ‘unseen’ community of animals that indirectly affect our daily lives due to their effect on soil quality. These animals include mites, springtails, worms, flies (adult and larvae), and beetles. </a:t>
            </a:r>
          </a:p>
          <a:p>
            <a:pPr eaLnBrk="1" hangingPunct="1">
              <a:spcBef>
                <a:spcPct val="10000"/>
              </a:spcBef>
              <a:buFontTx/>
              <a:buNone/>
            </a:pPr>
            <a:endParaRPr lang="en-US" altLang="en-US" sz="1400" dirty="0" smtClean="0">
              <a:solidFill>
                <a:srgbClr val="191919"/>
              </a:solidFill>
            </a:endParaRPr>
          </a:p>
          <a:p>
            <a:pPr eaLnBrk="1" hangingPunct="1">
              <a:spcBef>
                <a:spcPct val="10000"/>
              </a:spcBef>
              <a:buFontTx/>
              <a:buNone/>
            </a:pPr>
            <a:r>
              <a:rPr lang="en-US" altLang="en-US" sz="2800" dirty="0" smtClean="0">
                <a:solidFill>
                  <a:srgbClr val="191919"/>
                </a:solidFill>
              </a:rPr>
              <a:t>The roles of soil invertebrates are (Boyce 2005): </a:t>
            </a:r>
          </a:p>
          <a:p>
            <a:pPr marL="457200" indent="-457200" eaLnBrk="1" hangingPunct="1">
              <a:spcBef>
                <a:spcPct val="10000"/>
              </a:spcBef>
              <a:tabLst/>
            </a:pPr>
            <a:r>
              <a:rPr lang="en-US" altLang="en-US" sz="2800" dirty="0">
                <a:solidFill>
                  <a:srgbClr val="191919"/>
                </a:solidFill>
                <a:latin typeface="Times New Roman"/>
              </a:rPr>
              <a:t>Consuming dead organic matter   </a:t>
            </a:r>
          </a:p>
          <a:p>
            <a:pPr marL="457200" indent="-457200" eaLnBrk="1" hangingPunct="1">
              <a:spcBef>
                <a:spcPct val="10000"/>
              </a:spcBef>
              <a:tabLst/>
            </a:pPr>
            <a:r>
              <a:rPr lang="en-US" altLang="en-US" sz="2800" dirty="0">
                <a:solidFill>
                  <a:srgbClr val="191919"/>
                </a:solidFill>
                <a:latin typeface="Times New Roman"/>
              </a:rPr>
              <a:t>Trapping and releasing CO</a:t>
            </a:r>
            <a:r>
              <a:rPr lang="en-US" altLang="en-US" sz="2800" baseline="-25000" dirty="0">
                <a:solidFill>
                  <a:srgbClr val="191919"/>
                </a:solidFill>
                <a:latin typeface="Times New Roman"/>
              </a:rPr>
              <a:t>2</a:t>
            </a:r>
            <a:endParaRPr lang="en-US" altLang="en-US" sz="2800" dirty="0">
              <a:solidFill>
                <a:srgbClr val="191919"/>
              </a:solidFill>
              <a:latin typeface="Times New Roman"/>
            </a:endParaRPr>
          </a:p>
          <a:p>
            <a:pPr marL="457200" indent="-457200" eaLnBrk="1" hangingPunct="1">
              <a:spcBef>
                <a:spcPct val="10000"/>
              </a:spcBef>
              <a:tabLst/>
            </a:pPr>
            <a:r>
              <a:rPr lang="en-US" altLang="en-US" sz="2800" dirty="0">
                <a:solidFill>
                  <a:srgbClr val="191919"/>
                </a:solidFill>
                <a:latin typeface="Times New Roman"/>
              </a:rPr>
              <a:t>Ecosystem recovery </a:t>
            </a:r>
          </a:p>
          <a:p>
            <a:pPr marL="457200" indent="-457200" eaLnBrk="1" hangingPunct="1">
              <a:spcBef>
                <a:spcPct val="10000"/>
              </a:spcBef>
              <a:tabLst/>
            </a:pPr>
            <a:r>
              <a:rPr lang="en-US" altLang="en-US" sz="2800" dirty="0">
                <a:solidFill>
                  <a:srgbClr val="191919"/>
                </a:solidFill>
                <a:latin typeface="Times New Roman"/>
              </a:rPr>
              <a:t>Role in the food </a:t>
            </a:r>
            <a:r>
              <a:rPr lang="en-US" altLang="en-US" sz="2800" dirty="0" smtClean="0">
                <a:solidFill>
                  <a:srgbClr val="191919"/>
                </a:solidFill>
                <a:latin typeface="Times New Roman"/>
              </a:rPr>
              <a:t>chain</a:t>
            </a:r>
          </a:p>
          <a:p>
            <a:pPr eaLnBrk="1" hangingPunct="1">
              <a:spcBef>
                <a:spcPct val="10000"/>
              </a:spcBef>
              <a:buNone/>
              <a:tabLst/>
            </a:pPr>
            <a:endParaRPr lang="en-US" altLang="en-US" sz="1400" dirty="0" smtClean="0">
              <a:solidFill>
                <a:srgbClr val="191919"/>
              </a:solidFill>
            </a:endParaRPr>
          </a:p>
          <a:p>
            <a:pPr eaLnBrk="1" hangingPunct="1">
              <a:spcBef>
                <a:spcPct val="10000"/>
              </a:spcBef>
              <a:buFontTx/>
              <a:buNone/>
            </a:pPr>
            <a:r>
              <a:rPr lang="en-US" altLang="en-US" sz="2800" dirty="0">
                <a:solidFill>
                  <a:srgbClr val="191919"/>
                </a:solidFill>
              </a:rPr>
              <a:t>S</a:t>
            </a:r>
            <a:r>
              <a:rPr lang="en-US" altLang="en-US" sz="2800" dirty="0" smtClean="0">
                <a:solidFill>
                  <a:srgbClr val="191919"/>
                </a:solidFill>
              </a:rPr>
              <a:t>oil </a:t>
            </a:r>
            <a:r>
              <a:rPr lang="en-US" altLang="en-US" sz="2800" dirty="0">
                <a:solidFill>
                  <a:srgbClr val="191919"/>
                </a:solidFill>
              </a:rPr>
              <a:t>invertebrates </a:t>
            </a:r>
            <a:r>
              <a:rPr lang="en-US" altLang="en-US" sz="2800" dirty="0" smtClean="0">
                <a:solidFill>
                  <a:srgbClr val="191919"/>
                </a:solidFill>
              </a:rPr>
              <a:t>are able </a:t>
            </a:r>
            <a:r>
              <a:rPr lang="en-US" altLang="en-US" sz="2800" dirty="0">
                <a:solidFill>
                  <a:srgbClr val="191919"/>
                </a:solidFill>
              </a:rPr>
              <a:t>to restore and </a:t>
            </a:r>
            <a:r>
              <a:rPr lang="en-US" altLang="en-US" sz="2800" dirty="0" smtClean="0">
                <a:solidFill>
                  <a:srgbClr val="191919"/>
                </a:solidFill>
              </a:rPr>
              <a:t>maintain soil quality that has been damaged by agriculture and industrialization (Lavelle </a:t>
            </a:r>
            <a:r>
              <a:rPr lang="en-US" altLang="en-US" sz="2800" dirty="0">
                <a:solidFill>
                  <a:srgbClr val="191919"/>
                </a:solidFill>
              </a:rPr>
              <a:t>et al 2006). </a:t>
            </a:r>
            <a:r>
              <a:rPr lang="en-US" altLang="en-US" sz="2800" dirty="0" smtClean="0">
                <a:solidFill>
                  <a:srgbClr val="191919"/>
                </a:solidFill>
              </a:rPr>
              <a:t> The important roles of soil invertebrates have been shown to improve soil quality in Lavelle et al., so next some environmental characteristics that increase the presence of these critters in an ecosystem must be </a:t>
            </a:r>
            <a:r>
              <a:rPr lang="en-US" altLang="en-US" sz="2800" dirty="0" err="1" smtClean="0">
                <a:solidFill>
                  <a:srgbClr val="191919"/>
                </a:solidFill>
              </a:rPr>
              <a:t>indentified</a:t>
            </a:r>
            <a:r>
              <a:rPr lang="en-US" altLang="en-US" sz="2800" dirty="0" smtClean="0">
                <a:solidFill>
                  <a:srgbClr val="191919"/>
                </a:solidFill>
              </a:rPr>
              <a:t>. </a:t>
            </a:r>
            <a:r>
              <a:rPr lang="en-US" altLang="en-US" sz="2800" dirty="0" smtClean="0">
                <a:solidFill>
                  <a:srgbClr val="191919"/>
                </a:solidFill>
              </a:rPr>
              <a:t>According to Stork and Eggleton’s 1992 article, </a:t>
            </a:r>
            <a:r>
              <a:rPr lang="en-US" altLang="en-US" sz="2800" dirty="0">
                <a:solidFill>
                  <a:srgbClr val="191919"/>
                </a:solidFill>
              </a:rPr>
              <a:t>o</a:t>
            </a:r>
            <a:r>
              <a:rPr lang="en-US" altLang="en-US" sz="2800" dirty="0" smtClean="0">
                <a:solidFill>
                  <a:srgbClr val="191919"/>
                </a:solidFill>
              </a:rPr>
              <a:t>rganic manure fertilizers increase the abundance of invertebrates in agricultural fields. However this study involved agricultural systems, so this experiment aims to investigate the presence of this trend in a less manipulated ecosystem. </a:t>
            </a:r>
          </a:p>
          <a:p>
            <a:pPr eaLnBrk="1" hangingPunct="1">
              <a:spcBef>
                <a:spcPct val="10000"/>
              </a:spcBef>
              <a:buFontTx/>
              <a:buNone/>
            </a:pPr>
            <a:r>
              <a:rPr lang="en-US" altLang="en-US" sz="2800" dirty="0" smtClean="0">
                <a:solidFill>
                  <a:srgbClr val="004080"/>
                </a:solidFill>
              </a:rPr>
              <a:t>Question</a:t>
            </a:r>
            <a:r>
              <a:rPr lang="en-US" altLang="en-US" sz="2800" dirty="0" smtClean="0"/>
              <a:t>: How does the diversity and richness of invertebrates in deer dropping compare to the diversity and richness of invertebrates in the surrounding soil? </a:t>
            </a:r>
          </a:p>
          <a:p>
            <a:pPr eaLnBrk="1" hangingPunct="1">
              <a:spcBef>
                <a:spcPct val="10000"/>
              </a:spcBef>
              <a:buFontTx/>
              <a:buNone/>
            </a:pPr>
            <a:r>
              <a:rPr lang="en-US" altLang="en-US" sz="2800" dirty="0" smtClean="0">
                <a:solidFill>
                  <a:srgbClr val="004080"/>
                </a:solidFill>
              </a:rPr>
              <a:t>Hypothesis</a:t>
            </a:r>
            <a:r>
              <a:rPr lang="en-US" altLang="en-US" sz="2800" dirty="0" smtClean="0"/>
              <a:t>: The diversity and richness will be the higher in the poop enriched soil samples.</a:t>
            </a:r>
          </a:p>
          <a:p>
            <a:pPr eaLnBrk="1" hangingPunct="1">
              <a:spcBef>
                <a:spcPct val="10000"/>
              </a:spcBef>
              <a:buFontTx/>
              <a:buNone/>
            </a:pPr>
            <a:endParaRPr lang="en-US" altLang="en-US" sz="2800" dirty="0" smtClean="0"/>
          </a:p>
          <a:p>
            <a:pPr eaLnBrk="1" hangingPunct="1">
              <a:spcBef>
                <a:spcPct val="10000"/>
              </a:spcBef>
              <a:buFontTx/>
              <a:buNone/>
            </a:pPr>
            <a:endParaRPr lang="en-US" altLang="en-US" sz="2800" u="sng" dirty="0"/>
          </a:p>
          <a:p>
            <a:pPr eaLnBrk="1" hangingPunct="1">
              <a:spcBef>
                <a:spcPct val="10000"/>
              </a:spcBef>
              <a:buFontTx/>
              <a:buNone/>
            </a:pPr>
            <a:endParaRPr lang="en-US" altLang="en-US" sz="2800" dirty="0"/>
          </a:p>
        </p:txBody>
      </p:sp>
      <p:pic>
        <p:nvPicPr>
          <p:cNvPr id="6" name="Picture 5"/>
          <p:cNvPicPr>
            <a:picLocks noChangeAspect="1"/>
          </p:cNvPicPr>
          <p:nvPr/>
        </p:nvPicPr>
        <p:blipFill rotWithShape="1">
          <a:blip r:embed="rId8">
            <a:extLst>
              <a:ext uri="{28A0092B-C50C-407E-A947-70E740481C1C}">
                <a14:useLocalDpi xmlns:a14="http://schemas.microsoft.com/office/drawing/2010/main" val="0"/>
              </a:ext>
            </a:extLst>
          </a:blip>
          <a:srcRect l="16988" t="14454" r="18485" b="15981"/>
          <a:stretch/>
        </p:blipFill>
        <p:spPr>
          <a:xfrm>
            <a:off x="2147888" y="983407"/>
            <a:ext cx="3199396" cy="2994307"/>
          </a:xfrm>
          <a:prstGeom prst="rect">
            <a:avLst/>
          </a:prstGeom>
          <a:ln w="190500" cap="sq">
            <a:solidFill>
              <a:srgbClr val="00408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8" name="Picture 7"/>
          <p:cNvPicPr>
            <a:picLocks noChangeAspect="1"/>
          </p:cNvPicPr>
          <p:nvPr/>
        </p:nvPicPr>
        <p:blipFill rotWithShape="1">
          <a:blip r:embed="rId9">
            <a:extLst>
              <a:ext uri="{28A0092B-C50C-407E-A947-70E740481C1C}">
                <a14:useLocalDpi xmlns:a14="http://schemas.microsoft.com/office/drawing/2010/main" val="0"/>
              </a:ext>
            </a:extLst>
          </a:blip>
          <a:srcRect l="8375" t="13585" r="19793" b="24664"/>
          <a:stretch/>
        </p:blipFill>
        <p:spPr>
          <a:xfrm>
            <a:off x="45650463" y="1099671"/>
            <a:ext cx="3396937" cy="3089177"/>
          </a:xfrm>
          <a:prstGeom prst="rect">
            <a:avLst/>
          </a:prstGeom>
          <a:ln w="190500" cap="sq">
            <a:solidFill>
              <a:srgbClr val="00408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0" name="TextBox 9"/>
          <p:cNvSpPr txBox="1"/>
          <p:nvPr/>
        </p:nvSpPr>
        <p:spPr>
          <a:xfrm>
            <a:off x="8242299" y="10671380"/>
            <a:ext cx="4246563" cy="1471172"/>
          </a:xfrm>
          <a:prstGeom prst="rect">
            <a:avLst/>
          </a:prstGeom>
          <a:noFill/>
        </p:spPr>
        <p:txBody>
          <a:bodyPr wrap="square" rtlCol="0">
            <a:spAutoFit/>
          </a:bodyPr>
          <a:lstStyle/>
          <a:p>
            <a:pPr marL="457200" lvl="0" indent="-457200">
              <a:spcBef>
                <a:spcPct val="10000"/>
              </a:spcBef>
              <a:buFont typeface="Arial" panose="020B0604020202020204" pitchFamily="34" charset="0"/>
              <a:buChar char="•"/>
            </a:pPr>
            <a:r>
              <a:rPr lang="en-US" altLang="en-US" sz="2800" dirty="0" smtClean="0">
                <a:solidFill>
                  <a:srgbClr val="191919"/>
                </a:solidFill>
                <a:latin typeface="+mn-lt"/>
              </a:rPr>
              <a:t>Litter </a:t>
            </a:r>
            <a:r>
              <a:rPr lang="en-US" altLang="en-US" sz="2800" dirty="0">
                <a:solidFill>
                  <a:srgbClr val="191919"/>
                </a:solidFill>
                <a:latin typeface="+mn-lt"/>
              </a:rPr>
              <a:t>decomposition</a:t>
            </a:r>
          </a:p>
          <a:p>
            <a:pPr marL="457200" lvl="0" indent="-457200">
              <a:spcBef>
                <a:spcPct val="10000"/>
              </a:spcBef>
              <a:buFont typeface="Arial" panose="020B0604020202020204" pitchFamily="34" charset="0"/>
              <a:buChar char="•"/>
            </a:pPr>
            <a:r>
              <a:rPr lang="en-US" altLang="en-US" sz="2800" dirty="0">
                <a:solidFill>
                  <a:srgbClr val="191919"/>
                </a:solidFill>
                <a:latin typeface="+mn-lt"/>
              </a:rPr>
              <a:t>Soil erosion </a:t>
            </a:r>
          </a:p>
          <a:p>
            <a:pPr marL="457200" lvl="0" indent="-457200">
              <a:spcBef>
                <a:spcPct val="10000"/>
              </a:spcBef>
              <a:buFont typeface="Arial" panose="020B0604020202020204" pitchFamily="34" charset="0"/>
              <a:buChar char="•"/>
            </a:pPr>
            <a:r>
              <a:rPr lang="en-US" altLang="en-US" sz="2800" dirty="0">
                <a:solidFill>
                  <a:srgbClr val="191919"/>
                </a:solidFill>
                <a:latin typeface="+mn-lt"/>
              </a:rPr>
              <a:t>Nutrient mineralization </a:t>
            </a:r>
          </a:p>
        </p:txBody>
      </p:sp>
      <p:sp>
        <p:nvSpPr>
          <p:cNvPr id="12" name="TextBox 11"/>
          <p:cNvSpPr txBox="1"/>
          <p:nvPr/>
        </p:nvSpPr>
        <p:spPr>
          <a:xfrm>
            <a:off x="14630396" y="8073534"/>
            <a:ext cx="6737685" cy="12372618"/>
          </a:xfrm>
          <a:prstGeom prst="rect">
            <a:avLst/>
          </a:prstGeom>
          <a:noFill/>
        </p:spPr>
        <p:txBody>
          <a:bodyPr wrap="square" rtlCol="0">
            <a:spAutoFit/>
          </a:bodyPr>
          <a:lstStyle/>
          <a:p>
            <a:pPr lvl="0">
              <a:defRPr/>
            </a:pPr>
            <a:r>
              <a:rPr lang="en-US" altLang="en-US" sz="2800" dirty="0">
                <a:solidFill>
                  <a:srgbClr val="000000"/>
                </a:solidFill>
                <a:latin typeface="Times New Roman"/>
              </a:rPr>
              <a:t>In this study there were 4,238 individual soil invertebrates that were observed and categorized. Figures 1 and 2 show the top 8 taxonomic categories that were present  between the two sample types. </a:t>
            </a:r>
          </a:p>
          <a:p>
            <a:pPr lvl="0">
              <a:defRPr/>
            </a:pPr>
            <a:endParaRPr lang="en-US" sz="2800" dirty="0">
              <a:solidFill>
                <a:srgbClr val="000000"/>
              </a:solidFill>
              <a:latin typeface="Times New Roman"/>
            </a:endParaRPr>
          </a:p>
          <a:p>
            <a:pPr lvl="0">
              <a:defRPr/>
            </a:pPr>
            <a:endParaRPr lang="en-US" sz="1400" dirty="0">
              <a:solidFill>
                <a:srgbClr val="000000"/>
              </a:solidFill>
              <a:latin typeface="Times New Roman"/>
            </a:endParaRPr>
          </a:p>
          <a:p>
            <a:pPr>
              <a:defRPr/>
            </a:pPr>
            <a:r>
              <a:rPr lang="en-US" sz="2800" dirty="0" smtClean="0">
                <a:solidFill>
                  <a:srgbClr val="000000"/>
                </a:solidFill>
                <a:latin typeface="Times New Roman"/>
              </a:rPr>
              <a:t>The first method by which the data was analyzed was richness. </a:t>
            </a:r>
            <a:r>
              <a:rPr lang="en-US" sz="2800" dirty="0" smtClean="0">
                <a:solidFill>
                  <a:srgbClr val="000000"/>
                </a:solidFill>
                <a:latin typeface="+mn-lt"/>
              </a:rPr>
              <a:t>Richness describes the number of taxonomic categories present. As shown in Fig. 3 </a:t>
            </a:r>
            <a:r>
              <a:rPr lang="en-US" sz="2800" dirty="0" smtClean="0">
                <a:latin typeface="+mn-lt"/>
              </a:rPr>
              <a:t>the </a:t>
            </a:r>
            <a:r>
              <a:rPr lang="en-US" sz="2800" dirty="0">
                <a:latin typeface="+mn-lt"/>
              </a:rPr>
              <a:t>average richness of the </a:t>
            </a:r>
            <a:r>
              <a:rPr lang="en-US" sz="2800" dirty="0" smtClean="0">
                <a:latin typeface="+mn-lt"/>
              </a:rPr>
              <a:t>poop enriched soil </a:t>
            </a:r>
            <a:r>
              <a:rPr lang="en-US" sz="2800" dirty="0">
                <a:latin typeface="+mn-lt"/>
              </a:rPr>
              <a:t>was higher than </a:t>
            </a:r>
            <a:r>
              <a:rPr lang="en-US" sz="2800" dirty="0" smtClean="0">
                <a:latin typeface="+mn-lt"/>
              </a:rPr>
              <a:t>that of </a:t>
            </a:r>
            <a:r>
              <a:rPr lang="en-US" sz="2800" dirty="0">
                <a:latin typeface="+mn-lt"/>
              </a:rPr>
              <a:t>the soil, however the error bars and p values indicate that this difference is not </a:t>
            </a:r>
            <a:r>
              <a:rPr lang="en-US" sz="2800" dirty="0" smtClean="0">
                <a:latin typeface="+mn-lt"/>
              </a:rPr>
              <a:t>significant. Fig. 4 &amp; 6 are scatter plots representing each sample collected. These graphs were produced by analyzing the difference </a:t>
            </a:r>
            <a:r>
              <a:rPr lang="en-US" sz="2800" dirty="0">
                <a:latin typeface="+mn-lt"/>
              </a:rPr>
              <a:t>between </a:t>
            </a:r>
            <a:r>
              <a:rPr lang="en-US" sz="2800" dirty="0" smtClean="0">
                <a:latin typeface="+mn-lt"/>
              </a:rPr>
              <a:t>poop </a:t>
            </a:r>
            <a:r>
              <a:rPr lang="en-US" sz="2800" dirty="0">
                <a:latin typeface="+mn-lt"/>
              </a:rPr>
              <a:t>enriched soil samples </a:t>
            </a:r>
            <a:r>
              <a:rPr lang="en-US" sz="2800" dirty="0" smtClean="0">
                <a:latin typeface="+mn-lt"/>
              </a:rPr>
              <a:t>and </a:t>
            </a:r>
            <a:r>
              <a:rPr lang="en-US" sz="2800" dirty="0">
                <a:latin typeface="+mn-lt"/>
              </a:rPr>
              <a:t>the average </a:t>
            </a:r>
            <a:r>
              <a:rPr lang="en-US" sz="2800" dirty="0" smtClean="0">
                <a:latin typeface="+mn-lt"/>
              </a:rPr>
              <a:t>of the two soil </a:t>
            </a:r>
            <a:r>
              <a:rPr lang="en-US" sz="2800" dirty="0">
                <a:latin typeface="+mn-lt"/>
              </a:rPr>
              <a:t>samples. </a:t>
            </a:r>
            <a:r>
              <a:rPr lang="en-US" sz="2800" dirty="0" smtClean="0">
                <a:latin typeface="+mn-lt"/>
              </a:rPr>
              <a:t>A dot on the 0 line </a:t>
            </a:r>
            <a:r>
              <a:rPr lang="en-US" sz="2800" dirty="0">
                <a:latin typeface="+mn-lt"/>
              </a:rPr>
              <a:t>indicates no difference between the poop and </a:t>
            </a:r>
            <a:r>
              <a:rPr lang="en-US" sz="2800" dirty="0" smtClean="0">
                <a:latin typeface="+mn-lt"/>
              </a:rPr>
              <a:t>soil, a </a:t>
            </a:r>
            <a:r>
              <a:rPr lang="en-US" sz="2800" dirty="0">
                <a:latin typeface="+mn-lt"/>
              </a:rPr>
              <a:t>negative </a:t>
            </a:r>
            <a:r>
              <a:rPr lang="en-US" sz="2800" dirty="0" smtClean="0">
                <a:latin typeface="+mn-lt"/>
              </a:rPr>
              <a:t>dot means </a:t>
            </a:r>
            <a:r>
              <a:rPr lang="en-US" sz="2800" dirty="0">
                <a:latin typeface="+mn-lt"/>
              </a:rPr>
              <a:t>that the soil samples were </a:t>
            </a:r>
            <a:r>
              <a:rPr lang="en-US" sz="2800" dirty="0" smtClean="0">
                <a:latin typeface="+mn-lt"/>
              </a:rPr>
              <a:t>richer/more diverse, and a positive dot </a:t>
            </a:r>
            <a:r>
              <a:rPr lang="en-US" sz="2800" dirty="0">
                <a:latin typeface="+mn-lt"/>
              </a:rPr>
              <a:t>indicates that the poop enriched sample was </a:t>
            </a:r>
            <a:r>
              <a:rPr lang="en-US" sz="2800" dirty="0" smtClean="0">
                <a:latin typeface="+mn-lt"/>
              </a:rPr>
              <a:t>richer/more diverse. The </a:t>
            </a:r>
            <a:r>
              <a:rPr lang="en-US" sz="2800" dirty="0">
                <a:latin typeface="+mn-lt"/>
              </a:rPr>
              <a:t>red point shows the average of all </a:t>
            </a:r>
            <a:r>
              <a:rPr lang="en-US" sz="2800" dirty="0" smtClean="0">
                <a:latin typeface="+mn-lt"/>
              </a:rPr>
              <a:t>the points</a:t>
            </a:r>
            <a:r>
              <a:rPr lang="en-US" sz="2800" dirty="0">
                <a:latin typeface="+mn-lt"/>
              </a:rPr>
              <a:t>. </a:t>
            </a:r>
            <a:r>
              <a:rPr lang="en-US" sz="2800" dirty="0" smtClean="0">
                <a:latin typeface="+mn-lt"/>
              </a:rPr>
              <a:t>In  Figure 4, the average dot is </a:t>
            </a:r>
            <a:r>
              <a:rPr lang="en-US" sz="2800" dirty="0">
                <a:latin typeface="+mn-lt"/>
              </a:rPr>
              <a:t>a positive number, indicating that overall the trend </a:t>
            </a:r>
            <a:r>
              <a:rPr lang="en-US" sz="2800" dirty="0" smtClean="0">
                <a:latin typeface="+mn-lt"/>
              </a:rPr>
              <a:t>is </a:t>
            </a:r>
            <a:r>
              <a:rPr lang="en-US" sz="2800" dirty="0">
                <a:latin typeface="+mn-lt"/>
              </a:rPr>
              <a:t>that the poop samples are richer than the surrounding </a:t>
            </a:r>
            <a:r>
              <a:rPr lang="en-US" sz="2800" dirty="0" smtClean="0">
                <a:latin typeface="+mn-lt"/>
              </a:rPr>
              <a:t>soil, contrary to Figure 3. </a:t>
            </a:r>
            <a:endParaRPr lang="en-US" sz="2800" dirty="0">
              <a:latin typeface="+mn-lt"/>
            </a:endParaRPr>
          </a:p>
        </p:txBody>
      </p:sp>
      <p:sp>
        <p:nvSpPr>
          <p:cNvPr id="14" name="TextBox 13"/>
          <p:cNvSpPr txBox="1"/>
          <p:nvPr/>
        </p:nvSpPr>
        <p:spPr>
          <a:xfrm>
            <a:off x="14624885" y="20751307"/>
            <a:ext cx="13049351" cy="4832092"/>
          </a:xfrm>
          <a:prstGeom prst="rect">
            <a:avLst/>
          </a:prstGeom>
          <a:noFill/>
        </p:spPr>
        <p:txBody>
          <a:bodyPr wrap="square" rtlCol="0">
            <a:spAutoFit/>
          </a:bodyPr>
          <a:lstStyle/>
          <a:p>
            <a:pPr lvl="0">
              <a:defRPr/>
            </a:pPr>
            <a:r>
              <a:rPr lang="en-US" sz="2800" dirty="0">
                <a:solidFill>
                  <a:srgbClr val="000000"/>
                </a:solidFill>
                <a:latin typeface="Times New Roman"/>
              </a:rPr>
              <a:t>The second method by which the data was </a:t>
            </a:r>
            <a:endParaRPr lang="en-US" sz="2800" dirty="0" smtClean="0">
              <a:solidFill>
                <a:srgbClr val="000000"/>
              </a:solidFill>
              <a:latin typeface="Times New Roman"/>
            </a:endParaRPr>
          </a:p>
          <a:p>
            <a:pPr lvl="0">
              <a:defRPr/>
            </a:pPr>
            <a:r>
              <a:rPr lang="en-US" sz="2800" dirty="0" smtClean="0">
                <a:solidFill>
                  <a:srgbClr val="000000"/>
                </a:solidFill>
                <a:latin typeface="Times New Roman"/>
              </a:rPr>
              <a:t>analyzed </a:t>
            </a:r>
            <a:r>
              <a:rPr lang="en-US" sz="2800" dirty="0">
                <a:solidFill>
                  <a:srgbClr val="000000"/>
                </a:solidFill>
                <a:latin typeface="Times New Roman"/>
              </a:rPr>
              <a:t>was Simpson’s Diversity.  Simpson’s </a:t>
            </a:r>
            <a:endParaRPr lang="en-US" sz="2800" dirty="0" smtClean="0">
              <a:solidFill>
                <a:srgbClr val="000000"/>
              </a:solidFill>
              <a:latin typeface="Times New Roman"/>
            </a:endParaRPr>
          </a:p>
          <a:p>
            <a:pPr lvl="0">
              <a:defRPr/>
            </a:pPr>
            <a:r>
              <a:rPr lang="en-US" sz="2800" dirty="0" smtClean="0">
                <a:solidFill>
                  <a:srgbClr val="000000"/>
                </a:solidFill>
                <a:latin typeface="Times New Roman"/>
              </a:rPr>
              <a:t>diversity </a:t>
            </a:r>
            <a:r>
              <a:rPr lang="en-US" sz="2800" dirty="0">
                <a:solidFill>
                  <a:srgbClr val="000000"/>
                </a:solidFill>
                <a:latin typeface="Times New Roman"/>
              </a:rPr>
              <a:t>is calculated using the number of </a:t>
            </a:r>
            <a:endParaRPr lang="en-US" sz="2800" dirty="0" smtClean="0">
              <a:solidFill>
                <a:srgbClr val="000000"/>
              </a:solidFill>
              <a:latin typeface="Times New Roman"/>
            </a:endParaRPr>
          </a:p>
          <a:p>
            <a:pPr lvl="0">
              <a:defRPr/>
            </a:pPr>
            <a:r>
              <a:rPr lang="en-US" sz="2800" dirty="0" smtClean="0">
                <a:solidFill>
                  <a:srgbClr val="000000"/>
                </a:solidFill>
                <a:latin typeface="Times New Roman"/>
              </a:rPr>
              <a:t>categories </a:t>
            </a:r>
            <a:r>
              <a:rPr lang="en-US" sz="2800" dirty="0">
                <a:solidFill>
                  <a:srgbClr val="000000"/>
                </a:solidFill>
                <a:latin typeface="Times New Roman"/>
              </a:rPr>
              <a:t>and the abundance of each category.  </a:t>
            </a:r>
            <a:endParaRPr lang="en-US" sz="2800" dirty="0" smtClean="0">
              <a:solidFill>
                <a:srgbClr val="000000"/>
              </a:solidFill>
              <a:latin typeface="Times New Roman"/>
            </a:endParaRPr>
          </a:p>
          <a:p>
            <a:pPr lvl="0">
              <a:defRPr/>
            </a:pPr>
            <a:r>
              <a:rPr lang="en-US" sz="2800" dirty="0" smtClean="0">
                <a:solidFill>
                  <a:srgbClr val="000000"/>
                </a:solidFill>
                <a:latin typeface="Times New Roman"/>
              </a:rPr>
              <a:t>A </a:t>
            </a:r>
            <a:r>
              <a:rPr lang="en-US" sz="2800" dirty="0">
                <a:solidFill>
                  <a:srgbClr val="000000"/>
                </a:solidFill>
                <a:latin typeface="Times New Roman"/>
              </a:rPr>
              <a:t>high Simpson’s diversity means that there are many taxonomic groups and the abundance of each group is fairly equal. The average Simpson’s diversity of the two groups is shown in </a:t>
            </a:r>
            <a:r>
              <a:rPr lang="en-US" sz="2800" dirty="0" smtClean="0">
                <a:solidFill>
                  <a:srgbClr val="000000"/>
                </a:solidFill>
                <a:latin typeface="Times New Roman"/>
              </a:rPr>
              <a:t>Fig. </a:t>
            </a:r>
            <a:r>
              <a:rPr lang="en-US" sz="2800" dirty="0">
                <a:solidFill>
                  <a:srgbClr val="000000"/>
                </a:solidFill>
                <a:latin typeface="Times New Roman"/>
              </a:rPr>
              <a:t>5. </a:t>
            </a:r>
            <a:r>
              <a:rPr lang="en-US" sz="2800" dirty="0" smtClean="0">
                <a:solidFill>
                  <a:srgbClr val="000000"/>
                </a:solidFill>
                <a:latin typeface="Times New Roman"/>
              </a:rPr>
              <a:t>This figure shows that on average the poop enriched samples were more diverse than the surrounding soil. Fig. 6 shows the difference between each sample’s poop and surrounding soil samples. As seen by the number of dots in the positive area of the graph, </a:t>
            </a:r>
            <a:r>
              <a:rPr lang="en-US" sz="2800" dirty="0">
                <a:solidFill>
                  <a:srgbClr val="000000"/>
                </a:solidFill>
                <a:latin typeface="Times New Roman"/>
              </a:rPr>
              <a:t>the poop enriched samples were a more diverse invertebrate habitat. </a:t>
            </a:r>
          </a:p>
        </p:txBody>
      </p:sp>
      <p:pic>
        <p:nvPicPr>
          <p:cNvPr id="1027"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44851" y="7076239"/>
            <a:ext cx="5919787" cy="377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623278" y="7076239"/>
            <a:ext cx="5726481" cy="3779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otalTime>6312</TotalTime>
  <Words>1222</Words>
  <Application>Microsoft Office PowerPoint</Application>
  <PresentationFormat>Custom</PresentationFormat>
  <Paragraphs>62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Base>http://colinpurrington.com/tips/academic/posterdesign</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subject>conference poster</dc:subject>
  <dc:creator>Colin Purrington</dc:creator>
  <cp:keywords>poster, conference, session, meeting, symposium, research, presentation</cp:keywords>
  <dc:description>This template is free for you to use to create your poster.  Do not host this file on your own server, even in adapted form. If you need to post a template, please steal somebody else's or just make your own (it's easy).  Thanks!</dc:description>
  <cp:lastModifiedBy>Allison</cp:lastModifiedBy>
  <cp:revision>613</cp:revision>
  <cp:lastPrinted>2011-10-30T12:54:45Z</cp:lastPrinted>
  <dcterms:created xsi:type="dcterms:W3CDTF">2012-06-12T14:08:55Z</dcterms:created>
  <dcterms:modified xsi:type="dcterms:W3CDTF">2017-04-08T23:14:22Z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