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333" r:id="rId4"/>
    <p:sldId id="353" r:id="rId5"/>
    <p:sldId id="349" r:id="rId6"/>
    <p:sldId id="355" r:id="rId7"/>
    <p:sldId id="351" r:id="rId8"/>
    <p:sldId id="352" r:id="rId9"/>
    <p:sldId id="356" r:id="rId10"/>
    <p:sldId id="290" r:id="rId11"/>
    <p:sldId id="266" r:id="rId12"/>
    <p:sldId id="35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365" autoAdjust="0"/>
  </p:normalViewPr>
  <p:slideViewPr>
    <p:cSldViewPr>
      <p:cViewPr>
        <p:scale>
          <a:sx n="90" d="100"/>
          <a:sy n="90" d="100"/>
        </p:scale>
        <p:origin x="-13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318CD198-1786-4686-9816-6DD5DACD9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81275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4506"/>
          </a:xfrm>
          <a:prstGeom prst="rect">
            <a:avLst/>
          </a:prstGeom>
        </p:spPr>
        <p:txBody>
          <a:bodyPr vert="horz" lIns="90590" tIns="45295" rIns="90590" bIns="4529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19" y="0"/>
            <a:ext cx="3037212" cy="464506"/>
          </a:xfrm>
          <a:prstGeom prst="rect">
            <a:avLst/>
          </a:prstGeom>
        </p:spPr>
        <p:txBody>
          <a:bodyPr vert="horz" lIns="90590" tIns="45295" rIns="90590" bIns="45295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90" tIns="45295" rIns="90590" bIns="4529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12" y="4415160"/>
            <a:ext cx="5609576" cy="4183695"/>
          </a:xfrm>
          <a:prstGeom prst="rect">
            <a:avLst/>
          </a:prstGeom>
        </p:spPr>
        <p:txBody>
          <a:bodyPr vert="horz" lIns="90590" tIns="45295" rIns="90590" bIns="4529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321"/>
            <a:ext cx="3037212" cy="464506"/>
          </a:xfrm>
          <a:prstGeom prst="rect">
            <a:avLst/>
          </a:prstGeom>
        </p:spPr>
        <p:txBody>
          <a:bodyPr vert="horz" lIns="90590" tIns="45295" rIns="90590" bIns="4529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19" y="8830321"/>
            <a:ext cx="3037212" cy="464506"/>
          </a:xfrm>
          <a:prstGeom prst="rect">
            <a:avLst/>
          </a:prstGeom>
        </p:spPr>
        <p:txBody>
          <a:bodyPr vert="horz" lIns="90590" tIns="45295" rIns="90590" bIns="45295" rtlCol="0" anchor="b"/>
          <a:lstStyle>
            <a:lvl1pPr algn="r">
              <a:defRPr sz="1200"/>
            </a:lvl1pPr>
          </a:lstStyle>
          <a:p>
            <a:fld id="{13B5BBAB-4230-48B2-8647-86E26ACD9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82939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5BBAB-4230-48B2-8647-86E26ACD98EF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17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5BBAB-4230-48B2-8647-86E26ACD98EF}" type="slidenum">
              <a:rPr lang="en-US" smtClean="0"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1900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5BBAB-4230-48B2-8647-86E26ACD98EF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0582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5BBAB-4230-48B2-8647-86E26ACD98EF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058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5BBAB-4230-48B2-8647-86E26ACD98EF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04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5BBAB-4230-48B2-8647-86E26ACD98EF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81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5BBAB-4230-48B2-8647-86E26ACD98EF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81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5BBAB-4230-48B2-8647-86E26ACD98EF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81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5BBAB-4230-48B2-8647-86E26ACD98EF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04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C5D31-8C10-47BB-8840-C65CF4DB705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C5D31-8C10-47BB-8840-C65CF4DB705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C5D31-8C10-47BB-8840-C65CF4DB705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EE64-DAA0-475F-907E-8820A41211B1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2FD-763D-4612-817B-4677A648D1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EE64-DAA0-475F-907E-8820A41211B1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2FD-763D-4612-817B-4677A648D1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EE64-DAA0-475F-907E-8820A41211B1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2FD-763D-4612-817B-4677A648D1BE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EE64-DAA0-475F-907E-8820A41211B1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2FD-763D-4612-817B-4677A648D1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EE64-DAA0-475F-907E-8820A41211B1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2FD-763D-4612-817B-4677A648D1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EE64-DAA0-475F-907E-8820A41211B1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2FD-763D-4612-817B-4677A648D1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EE64-DAA0-475F-907E-8820A41211B1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2FD-763D-4612-817B-4677A648D1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EE64-DAA0-475F-907E-8820A41211B1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2FD-763D-4612-817B-4677A648D1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EE64-DAA0-475F-907E-8820A41211B1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2FD-763D-4612-817B-4677A648D1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EE64-DAA0-475F-907E-8820A41211B1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2FD-763D-4612-817B-4677A648D1B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EE64-DAA0-475F-907E-8820A41211B1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2FD-763D-4612-817B-4677A648D1B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9A7EE64-DAA0-475F-907E-8820A41211B1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089E2FD-763D-4612-817B-4677A648D1B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u.edu/dus/mentor/080312kk.ht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ada.ksu.edu/Clearinghouse/AdvisingIssues/1st_Generation.ht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chemeClr val="tx2"/>
                </a:solidFill>
              </a:rPr>
              <a:t>Advising </a:t>
            </a:r>
            <a:br>
              <a:rPr lang="en-US" sz="5400" dirty="0" smtClean="0">
                <a:solidFill>
                  <a:schemeClr val="tx2"/>
                </a:solidFill>
              </a:rPr>
            </a:br>
            <a:r>
              <a:rPr lang="en-US" sz="5400" dirty="0">
                <a:solidFill>
                  <a:schemeClr val="tx2"/>
                </a:solidFill>
              </a:rPr>
              <a:t>and First-Generation College Students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October 2, 2015</a:t>
            </a:r>
          </a:p>
        </p:txBody>
      </p:sp>
    </p:spTree>
    <p:extLst>
      <p:ext uri="{BB962C8B-B14F-4D97-AF65-F5344CB8AC3E}">
        <p14:creationId xmlns:p14="http://schemas.microsoft.com/office/powerpoint/2010/main" val="255908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685800" y="1905000"/>
            <a:ext cx="7408862" cy="34512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Q &amp;A</a:t>
            </a:r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3200" b="1" dirty="0" smtClean="0"/>
              <a:t>Interest in a discussion group focused on first-generation college students?</a:t>
            </a:r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55891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1" y="2416704"/>
            <a:ext cx="8915399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Higher Education Research Institute. (2007). First in my family: A profile of first generation college students at four‐year institutions since 1971. Washington DC: Saenz. 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err="1" smtClean="0"/>
              <a:t>Kocel</a:t>
            </a:r>
            <a:r>
              <a:rPr lang="en-US" sz="1800" dirty="0"/>
              <a:t>, K. (2008). Advising First-Generation College Students for Continued Success. The Mentor: An Academic Advising Journal. Retrieved from: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www.psu.edu/dus/mentor/080312kk.htm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Mehta, S. S., Newbold, J. J., &amp; O’Rourke, M. A. (2011). Why do first‐generation students fail. College Student Journal, 45(1), 20‐35. 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Pascarella</a:t>
            </a:r>
            <a:r>
              <a:rPr lang="en-US" sz="1800" dirty="0"/>
              <a:t>, E. T., Pierson, C. T., </a:t>
            </a:r>
            <a:r>
              <a:rPr lang="en-US" sz="1800" dirty="0" err="1"/>
              <a:t>Wolniak</a:t>
            </a:r>
            <a:r>
              <a:rPr lang="en-US" sz="1800" dirty="0"/>
              <a:t>, G. C., &amp; </a:t>
            </a:r>
            <a:r>
              <a:rPr lang="en-US" sz="1800" dirty="0" err="1"/>
              <a:t>Terenzini</a:t>
            </a:r>
            <a:r>
              <a:rPr lang="en-US" sz="1800" dirty="0"/>
              <a:t>, P. T. (2004). First generation college students: Additional evidence on college experiences and outcomes. Journal of Higher Education, 3(75), 249‐284. 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0717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730904"/>
            <a:ext cx="8915399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Peters, L. (2007). Practical Ways We Can Assist First Generation Students. Academic Advising Today, 30(3). 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Pike</a:t>
            </a:r>
            <a:r>
              <a:rPr lang="en-US" sz="1800" dirty="0"/>
              <a:t>, G. R., &amp; </a:t>
            </a:r>
            <a:r>
              <a:rPr lang="en-US" sz="1800" dirty="0" err="1"/>
              <a:t>Kuh</a:t>
            </a:r>
            <a:r>
              <a:rPr lang="en-US" sz="1800" dirty="0"/>
              <a:t>, G. D. (2005). First‐and second‐generation college students: A comparison of their engagement and intellectual development. Journal of Higher Education, 3(76), 276‐300. 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Ramos‐Sánchez</a:t>
            </a:r>
            <a:r>
              <a:rPr lang="en-US" sz="1800" dirty="0"/>
              <a:t>, L., &amp; Nichols, L. (2007). Self‐efficacy of first‐generation and non first‐generation college students: The relationship with academic performance and college adjustment. Journal of College Counseling, 10(1), 6‐18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Sickles, A.R. (2004). Advising first-generation students. Retrieved from the NACADA Clearinghouse of Academic Advising Resources Web site: </a:t>
            </a:r>
            <a:r>
              <a:rPr lang="en-US" sz="1800" dirty="0">
                <a:hlinkClick r:id="rId3"/>
              </a:rPr>
              <a:t>http://www.nacada.ksu.edu/Clearinghouse/AdvisingIssues/1st_Generation.htm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 Continued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16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362200"/>
            <a:ext cx="7408333" cy="3450696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Overview on first-generation </a:t>
            </a:r>
            <a:r>
              <a:rPr lang="en-US" sz="2800" b="1" dirty="0"/>
              <a:t>c</a:t>
            </a:r>
            <a:r>
              <a:rPr lang="en-US" sz="2800" b="1" dirty="0" smtClean="0"/>
              <a:t>ollege </a:t>
            </a:r>
            <a:r>
              <a:rPr lang="en-US" sz="2800" b="1" dirty="0"/>
              <a:t>s</a:t>
            </a:r>
            <a:r>
              <a:rPr lang="en-US" sz="2800" b="1" dirty="0" smtClean="0"/>
              <a:t>tudents</a:t>
            </a:r>
          </a:p>
          <a:p>
            <a:r>
              <a:rPr lang="en-US" sz="2800" b="1" dirty="0" smtClean="0"/>
              <a:t>Thoughts / words from members of </a:t>
            </a:r>
            <a:r>
              <a:rPr lang="en-US" sz="2800" b="1" dirty="0" err="1" smtClean="0"/>
              <a:t>Augustana</a:t>
            </a:r>
            <a:r>
              <a:rPr lang="en-US" sz="2800" b="1" dirty="0" smtClean="0"/>
              <a:t> community that are first-generation college students</a:t>
            </a:r>
          </a:p>
          <a:p>
            <a:r>
              <a:rPr lang="en-US" sz="2800" b="1" dirty="0" smtClean="0"/>
              <a:t>Discuss strategies </a:t>
            </a:r>
            <a:r>
              <a:rPr lang="en-US" sz="2800" b="1" dirty="0"/>
              <a:t>and tools that can be used in your advising work with first-generation </a:t>
            </a:r>
            <a:r>
              <a:rPr lang="en-US" sz="2800" b="1" dirty="0" smtClean="0"/>
              <a:t>students</a:t>
            </a:r>
          </a:p>
          <a:p>
            <a:r>
              <a:rPr lang="en-US" sz="2800" b="1" dirty="0" smtClean="0"/>
              <a:t>Q &amp; A</a:t>
            </a:r>
          </a:p>
          <a:p>
            <a:endParaRPr lang="en-US" sz="2800" b="1" dirty="0"/>
          </a:p>
          <a:p>
            <a:endParaRPr lang="en-US" sz="2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Today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6775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057400"/>
            <a:ext cx="8610599" cy="3450696"/>
          </a:xfrm>
        </p:spPr>
        <p:txBody>
          <a:bodyPr>
            <a:noAutofit/>
          </a:bodyPr>
          <a:lstStyle/>
          <a:p>
            <a:pPr lvl="1"/>
            <a:r>
              <a:rPr lang="en-US" sz="2800" b="1" dirty="0"/>
              <a:t>S</a:t>
            </a:r>
            <a:r>
              <a:rPr lang="en-US" sz="2800" b="1" dirty="0" smtClean="0"/>
              <a:t>tudents </a:t>
            </a:r>
            <a:r>
              <a:rPr lang="en-US" sz="2800" b="1" dirty="0"/>
              <a:t>not having a parent who graduated from college with a baccalaureate degree </a:t>
            </a:r>
            <a:r>
              <a:rPr lang="en-US" sz="1800" dirty="0" smtClean="0"/>
              <a:t>(Sickles, 2004)</a:t>
            </a:r>
          </a:p>
          <a:p>
            <a:pPr lvl="1"/>
            <a:endParaRPr lang="en-US" sz="2800" b="1" dirty="0" smtClean="0"/>
          </a:p>
          <a:p>
            <a:pPr lvl="1"/>
            <a:r>
              <a:rPr lang="en-US" sz="2800" b="1" dirty="0" smtClean="0"/>
              <a:t>Enter </a:t>
            </a:r>
            <a:r>
              <a:rPr lang="en-US" sz="2800" b="1" dirty="0"/>
              <a:t>college without as much preparation as </a:t>
            </a:r>
            <a:r>
              <a:rPr lang="en-US" sz="2800" b="1" dirty="0" smtClean="0"/>
              <a:t>their counterparts</a:t>
            </a:r>
          </a:p>
          <a:p>
            <a:pPr lvl="1"/>
            <a:endParaRPr lang="en-US" sz="2800" b="1" dirty="0" smtClean="0"/>
          </a:p>
          <a:p>
            <a:pPr lvl="1"/>
            <a:r>
              <a:rPr lang="en-US" sz="2800" b="1" dirty="0"/>
              <a:t>Less, different type of, parental support</a:t>
            </a:r>
          </a:p>
          <a:p>
            <a:pPr marL="301943" lvl="1" indent="0">
              <a:buNone/>
            </a:pPr>
            <a:endParaRPr lang="en-US" sz="2800" b="1" dirty="0" smtClean="0"/>
          </a:p>
          <a:p>
            <a:pPr lvl="1"/>
            <a:r>
              <a:rPr lang="en-US" sz="2800" b="1" dirty="0"/>
              <a:t>Many </a:t>
            </a:r>
            <a:r>
              <a:rPr lang="en-US" sz="2800" b="1" dirty="0" smtClean="0"/>
              <a:t>turn </a:t>
            </a:r>
            <a:r>
              <a:rPr lang="en-US" sz="2800" b="1" dirty="0"/>
              <a:t>to their </a:t>
            </a:r>
            <a:r>
              <a:rPr lang="en-US" sz="2800" b="1" dirty="0" smtClean="0"/>
              <a:t>advisors </a:t>
            </a:r>
            <a:r>
              <a:rPr lang="en-US" sz="2800" b="1" dirty="0"/>
              <a:t>for the support needed to succeed in </a:t>
            </a:r>
            <a:r>
              <a:rPr lang="en-US" sz="2800" b="1" dirty="0" smtClean="0"/>
              <a:t>college</a:t>
            </a:r>
          </a:p>
          <a:p>
            <a:pPr lvl="1"/>
            <a:endParaRPr lang="en-US" sz="2800" b="1" dirty="0" smtClean="0"/>
          </a:p>
          <a:p>
            <a:endParaRPr lang="en-US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First-Generation College Students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5523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64304"/>
            <a:ext cx="8610599" cy="3450696"/>
          </a:xfrm>
        </p:spPr>
        <p:txBody>
          <a:bodyPr>
            <a:noAutofit/>
          </a:bodyPr>
          <a:lstStyle/>
          <a:p>
            <a:pPr lvl="1"/>
            <a:r>
              <a:rPr lang="en-US" sz="2800" b="1" dirty="0" smtClean="0"/>
              <a:t>Less </a:t>
            </a:r>
            <a:r>
              <a:rPr lang="en-US" sz="2800" b="1" dirty="0"/>
              <a:t>academically/socially prepared for college </a:t>
            </a:r>
            <a:r>
              <a:rPr lang="en-US" sz="1800" dirty="0" smtClean="0"/>
              <a:t>(Mehta </a:t>
            </a:r>
            <a:r>
              <a:rPr lang="en-US" sz="1800" dirty="0"/>
              <a:t>et al., 2011) </a:t>
            </a:r>
          </a:p>
          <a:p>
            <a:pPr lvl="1"/>
            <a:r>
              <a:rPr lang="en-US" sz="2800" b="1" dirty="0" smtClean="0"/>
              <a:t>Greater </a:t>
            </a:r>
            <a:r>
              <a:rPr lang="en-US" sz="2800" b="1" dirty="0"/>
              <a:t>difficulty adjusting to college </a:t>
            </a:r>
            <a:r>
              <a:rPr lang="en-US" sz="2800" b="1" dirty="0" smtClean="0"/>
              <a:t>        </a:t>
            </a:r>
            <a:r>
              <a:rPr lang="en-US" sz="1800" dirty="0" smtClean="0"/>
              <a:t>(</a:t>
            </a:r>
            <a:r>
              <a:rPr lang="en-US" sz="1800" dirty="0"/>
              <a:t>Ramos‐Sanchez &amp; Nichols, 2007</a:t>
            </a:r>
            <a:r>
              <a:rPr lang="en-US" sz="1800" dirty="0" smtClean="0"/>
              <a:t>)</a:t>
            </a:r>
          </a:p>
          <a:p>
            <a:pPr lvl="1"/>
            <a:r>
              <a:rPr lang="en-US" sz="2800" b="1" dirty="0"/>
              <a:t>Lower academic aspirations </a:t>
            </a:r>
            <a:r>
              <a:rPr lang="en-US" sz="1800" dirty="0"/>
              <a:t>(Pike &amp; </a:t>
            </a:r>
            <a:r>
              <a:rPr lang="en-US" sz="1800" dirty="0" err="1"/>
              <a:t>Kuh</a:t>
            </a:r>
            <a:r>
              <a:rPr lang="en-US" sz="1800" dirty="0"/>
              <a:t>, 2005</a:t>
            </a:r>
            <a:r>
              <a:rPr lang="en-US" sz="1800" dirty="0" smtClean="0"/>
              <a:t>) </a:t>
            </a:r>
            <a:endParaRPr lang="en-US" sz="1800" dirty="0"/>
          </a:p>
          <a:p>
            <a:pPr lvl="1"/>
            <a:r>
              <a:rPr lang="en-US" sz="2800" b="1" dirty="0" smtClean="0"/>
              <a:t>More </a:t>
            </a:r>
            <a:r>
              <a:rPr lang="en-US" sz="2800" b="1" dirty="0"/>
              <a:t>likely to come from low socioeconomic backgrounds </a:t>
            </a:r>
            <a:r>
              <a:rPr lang="en-US" sz="1800" dirty="0"/>
              <a:t>(Higher Education Research Institute, 2007) </a:t>
            </a:r>
            <a:endParaRPr lang="en-US" sz="1800" dirty="0" smtClean="0"/>
          </a:p>
          <a:p>
            <a:pPr lvl="1"/>
            <a:r>
              <a:rPr lang="en-US" sz="2800" b="1" dirty="0" smtClean="0"/>
              <a:t>Often </a:t>
            </a:r>
            <a:r>
              <a:rPr lang="en-US" sz="2800" b="1" dirty="0"/>
              <a:t>are academically outperformed by their continuing‐generation peers </a:t>
            </a:r>
            <a:r>
              <a:rPr lang="en-US" sz="1800" dirty="0"/>
              <a:t>(</a:t>
            </a:r>
            <a:r>
              <a:rPr lang="en-US" sz="1800" dirty="0" err="1"/>
              <a:t>Pascarella</a:t>
            </a:r>
            <a:r>
              <a:rPr lang="en-US" sz="1800" dirty="0"/>
              <a:t> et al., 2004)</a:t>
            </a:r>
            <a:endParaRPr lang="en-US" sz="1800" dirty="0" smtClean="0"/>
          </a:p>
          <a:p>
            <a:endParaRPr lang="en-US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First-Generation College Students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422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514600"/>
            <a:ext cx="8610599" cy="3450696"/>
          </a:xfrm>
        </p:spPr>
        <p:txBody>
          <a:bodyPr>
            <a:noAutofit/>
          </a:bodyPr>
          <a:lstStyle/>
          <a:p>
            <a:pPr lvl="1"/>
            <a:endParaRPr lang="en-US" sz="2800" b="1" dirty="0" smtClean="0"/>
          </a:p>
          <a:p>
            <a:pPr lvl="1"/>
            <a:r>
              <a:rPr lang="en-US" sz="2800" b="1" dirty="0" smtClean="0"/>
              <a:t>Not all first-generation college students are equal</a:t>
            </a:r>
          </a:p>
          <a:p>
            <a:pPr lvl="1"/>
            <a:endParaRPr lang="en-US" sz="2800" b="1" dirty="0"/>
          </a:p>
          <a:p>
            <a:pPr lvl="1"/>
            <a:endParaRPr lang="en-US" sz="2800" b="1" dirty="0" smtClean="0"/>
          </a:p>
          <a:p>
            <a:pPr lvl="1"/>
            <a:r>
              <a:rPr lang="en-US" sz="2800" b="1" dirty="0"/>
              <a:t>Thoughts / words from members of </a:t>
            </a:r>
            <a:r>
              <a:rPr lang="en-US" sz="2800" b="1" dirty="0" err="1"/>
              <a:t>Augustana</a:t>
            </a:r>
            <a:r>
              <a:rPr lang="en-US" sz="2800" b="1" dirty="0"/>
              <a:t> community that are first-generation college students</a:t>
            </a:r>
          </a:p>
          <a:p>
            <a:pPr lvl="1"/>
            <a:endParaRPr lang="en-US" sz="2800" b="1" dirty="0" smtClean="0"/>
          </a:p>
          <a:p>
            <a:endParaRPr lang="en-US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First-Generation College Students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9675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416704"/>
            <a:ext cx="7738533" cy="3450696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What strategies, tools and skills might you use in </a:t>
            </a:r>
            <a:r>
              <a:rPr lang="en-US" sz="3200" b="1" dirty="0"/>
              <a:t>your advising work with first-generation </a:t>
            </a:r>
            <a:r>
              <a:rPr lang="en-US" sz="3200" b="1" dirty="0" smtClean="0"/>
              <a:t>college students?</a:t>
            </a:r>
          </a:p>
          <a:p>
            <a:pPr marL="0" indent="0">
              <a:buNone/>
            </a:pPr>
            <a:endParaRPr lang="en-US" sz="3200" b="1" dirty="0" smtClean="0"/>
          </a:p>
          <a:p>
            <a:r>
              <a:rPr lang="en-US" sz="3200" b="1" dirty="0" smtClean="0"/>
              <a:t>What resources and/or development opportunities would be beneficial to have for your advising work with first-generation college students?</a:t>
            </a:r>
          </a:p>
          <a:p>
            <a:endParaRPr lang="en-US" sz="3200" b="1" dirty="0"/>
          </a:p>
          <a:p>
            <a:endParaRPr lang="en-US" sz="32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Discussion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2628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252728"/>
          </a:xfrm>
        </p:spPr>
        <p:txBody>
          <a:bodyPr>
            <a:normAutofit/>
          </a:bodyPr>
          <a:lstStyle/>
          <a:p>
            <a:r>
              <a:rPr lang="en-US" sz="6000" dirty="0" smtClean="0"/>
              <a:t>Advising Tools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5334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Consider group advising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Students get support from their peers</a:t>
            </a:r>
          </a:p>
          <a:p>
            <a:pPr>
              <a:defRPr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Have students create a time log and share it with their families</a:t>
            </a:r>
          </a:p>
          <a:p>
            <a:pPr lvl="1">
              <a:defRPr/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Involve parents and/or families</a:t>
            </a:r>
          </a:p>
          <a:p>
            <a:pPr>
              <a:defRPr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Create a credible/safe advising environment</a:t>
            </a:r>
          </a:p>
          <a:p>
            <a:pPr>
              <a:defRPr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Start an appointment by relationship building</a:t>
            </a:r>
          </a:p>
          <a:p>
            <a:pPr lvl="1">
              <a:defRPr/>
            </a:pPr>
            <a:r>
              <a:rPr lang="en-US" sz="2300" dirty="0" smtClean="0">
                <a:latin typeface="Arial" pitchFamily="34" charset="0"/>
                <a:cs typeface="Arial" pitchFamily="34" charset="0"/>
              </a:rPr>
              <a:t>Become familiar with the student’s background</a:t>
            </a:r>
          </a:p>
          <a:p>
            <a:endParaRPr lang="en-US" sz="27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14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en-US" sz="4000" dirty="0">
                <a:latin typeface="Arial" pitchFamily="34" charset="0"/>
                <a:cs typeface="Arial" pitchFamily="34" charset="0"/>
              </a:rPr>
              <a:t>Practical Ways To Assist First Generation Students</a:t>
            </a:r>
            <a:br>
              <a:rPr lang="en-US" sz="4000" dirty="0">
                <a:latin typeface="Arial" pitchFamily="34" charset="0"/>
                <a:cs typeface="Arial" pitchFamily="34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14600"/>
            <a:ext cx="9296400" cy="5257800"/>
          </a:xfrm>
        </p:spPr>
        <p:txBody>
          <a:bodyPr>
            <a:normAutofit/>
          </a:bodyPr>
          <a:lstStyle/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Develop Positive Friendships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List Important Dates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Provide a Contact or Referral List / Use all Campus Resources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4020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en-US" sz="4000" dirty="0">
                <a:latin typeface="Arial" pitchFamily="34" charset="0"/>
                <a:cs typeface="Arial" pitchFamily="34" charset="0"/>
              </a:rPr>
              <a:t>Practical Ways To Assist First Generation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38400"/>
            <a:ext cx="9296400" cy="5257800"/>
          </a:xfrm>
        </p:spPr>
        <p:txBody>
          <a:bodyPr>
            <a:normAutofit fontScale="32500" lnSpcReduction="20000"/>
          </a:bodyPr>
          <a:lstStyle/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10800" dirty="0" smtClean="0">
                <a:latin typeface="Arial" pitchFamily="34" charset="0"/>
                <a:cs typeface="Arial" pitchFamily="34" charset="0"/>
              </a:rPr>
              <a:t>Use Technology to Help Students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en-US" sz="8600" dirty="0" smtClean="0">
                <a:latin typeface="Arial" pitchFamily="34" charset="0"/>
                <a:cs typeface="Arial" pitchFamily="34" charset="0"/>
              </a:rPr>
              <a:t>Contact the student throughout the term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10800" dirty="0" smtClean="0">
                <a:latin typeface="Arial" pitchFamily="34" charset="0"/>
                <a:cs typeface="Arial" pitchFamily="34" charset="0"/>
              </a:rPr>
              <a:t>Help Students Persist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en-US" sz="8600" dirty="0" smtClean="0">
                <a:latin typeface="Arial" pitchFamily="34" charset="0"/>
                <a:cs typeface="Arial" pitchFamily="34" charset="0"/>
              </a:rPr>
              <a:t>Serve as an advocate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en-US" sz="8600" dirty="0" smtClean="0">
                <a:latin typeface="Arial" pitchFamily="34" charset="0"/>
                <a:cs typeface="Arial" pitchFamily="34" charset="0"/>
              </a:rPr>
              <a:t>Assist them in maneuvering and learning the campus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en-US" sz="8600" dirty="0" smtClean="0">
                <a:latin typeface="Arial" pitchFamily="34" charset="0"/>
                <a:cs typeface="Arial" pitchFamily="34" charset="0"/>
              </a:rPr>
              <a:t>Share your personal struggles as a college student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07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4912</TotalTime>
  <Words>632</Words>
  <Application>Microsoft Office PowerPoint</Application>
  <PresentationFormat>On-screen Show (4:3)</PresentationFormat>
  <Paragraphs>86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Waveform</vt:lpstr>
      <vt:lpstr>Advising  and First-Generation College Students </vt:lpstr>
      <vt:lpstr>Today</vt:lpstr>
      <vt:lpstr>First-Generation College Students</vt:lpstr>
      <vt:lpstr>First-Generation College Students</vt:lpstr>
      <vt:lpstr>First-Generation College Students</vt:lpstr>
      <vt:lpstr>Discussion</vt:lpstr>
      <vt:lpstr>Advising Tools</vt:lpstr>
      <vt:lpstr>Practical Ways To Assist First Generation Students  </vt:lpstr>
      <vt:lpstr>Practical Ways To Assist First Generation Students</vt:lpstr>
      <vt:lpstr>PowerPoint Presentation</vt:lpstr>
      <vt:lpstr>References</vt:lpstr>
      <vt:lpstr>References Continued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Windeknecht, Mary</dc:creator>
  <cp:lastModifiedBy>Martin, Jeff</cp:lastModifiedBy>
  <cp:revision>110</cp:revision>
  <cp:lastPrinted>2015-10-01T21:55:48Z</cp:lastPrinted>
  <dcterms:created xsi:type="dcterms:W3CDTF">2015-05-24T18:32:25Z</dcterms:created>
  <dcterms:modified xsi:type="dcterms:W3CDTF">2015-10-01T22:28:56Z</dcterms:modified>
</cp:coreProperties>
</file>