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Lst>
  <p:sldSz cx="43891200" cy="32918400"/>
  <p:notesSz cx="7004050" cy="9290050"/>
  <p:defaultTextStyle>
    <a:defPPr>
      <a:defRPr lang="en-US"/>
    </a:defPPr>
    <a:lvl1pPr marL="0" algn="l" defTabSz="3291279" rtl="0" eaLnBrk="1" latinLnBrk="0" hangingPunct="1">
      <a:defRPr sz="6400" kern="1200">
        <a:solidFill>
          <a:schemeClr val="tx1"/>
        </a:solidFill>
        <a:latin typeface="+mn-lt"/>
        <a:ea typeface="+mn-ea"/>
        <a:cs typeface="+mn-cs"/>
      </a:defRPr>
    </a:lvl1pPr>
    <a:lvl2pPr marL="1645640" algn="l" defTabSz="3291279" rtl="0" eaLnBrk="1" latinLnBrk="0" hangingPunct="1">
      <a:defRPr sz="6400" kern="1200">
        <a:solidFill>
          <a:schemeClr val="tx1"/>
        </a:solidFill>
        <a:latin typeface="+mn-lt"/>
        <a:ea typeface="+mn-ea"/>
        <a:cs typeface="+mn-cs"/>
      </a:defRPr>
    </a:lvl2pPr>
    <a:lvl3pPr marL="3291279" algn="l" defTabSz="3291279" rtl="0" eaLnBrk="1" latinLnBrk="0" hangingPunct="1">
      <a:defRPr sz="6400" kern="1200">
        <a:solidFill>
          <a:schemeClr val="tx1"/>
        </a:solidFill>
        <a:latin typeface="+mn-lt"/>
        <a:ea typeface="+mn-ea"/>
        <a:cs typeface="+mn-cs"/>
      </a:defRPr>
    </a:lvl3pPr>
    <a:lvl4pPr marL="4936919" algn="l" defTabSz="3291279" rtl="0" eaLnBrk="1" latinLnBrk="0" hangingPunct="1">
      <a:defRPr sz="6400" kern="1200">
        <a:solidFill>
          <a:schemeClr val="tx1"/>
        </a:solidFill>
        <a:latin typeface="+mn-lt"/>
        <a:ea typeface="+mn-ea"/>
        <a:cs typeface="+mn-cs"/>
      </a:defRPr>
    </a:lvl4pPr>
    <a:lvl5pPr marL="6582559" algn="l" defTabSz="3291279" rtl="0" eaLnBrk="1" latinLnBrk="0" hangingPunct="1">
      <a:defRPr sz="6400" kern="1200">
        <a:solidFill>
          <a:schemeClr val="tx1"/>
        </a:solidFill>
        <a:latin typeface="+mn-lt"/>
        <a:ea typeface="+mn-ea"/>
        <a:cs typeface="+mn-cs"/>
      </a:defRPr>
    </a:lvl5pPr>
    <a:lvl6pPr marL="8228198" algn="l" defTabSz="3291279" rtl="0" eaLnBrk="1" latinLnBrk="0" hangingPunct="1">
      <a:defRPr sz="6400" kern="1200">
        <a:solidFill>
          <a:schemeClr val="tx1"/>
        </a:solidFill>
        <a:latin typeface="+mn-lt"/>
        <a:ea typeface="+mn-ea"/>
        <a:cs typeface="+mn-cs"/>
      </a:defRPr>
    </a:lvl6pPr>
    <a:lvl7pPr marL="9873837" algn="l" defTabSz="3291279" rtl="0" eaLnBrk="1" latinLnBrk="0" hangingPunct="1">
      <a:defRPr sz="6400" kern="1200">
        <a:solidFill>
          <a:schemeClr val="tx1"/>
        </a:solidFill>
        <a:latin typeface="+mn-lt"/>
        <a:ea typeface="+mn-ea"/>
        <a:cs typeface="+mn-cs"/>
      </a:defRPr>
    </a:lvl7pPr>
    <a:lvl8pPr marL="11519478" algn="l" defTabSz="3291279" rtl="0" eaLnBrk="1" latinLnBrk="0" hangingPunct="1">
      <a:defRPr sz="6400" kern="1200">
        <a:solidFill>
          <a:schemeClr val="tx1"/>
        </a:solidFill>
        <a:latin typeface="+mn-lt"/>
        <a:ea typeface="+mn-ea"/>
        <a:cs typeface="+mn-cs"/>
      </a:defRPr>
    </a:lvl8pPr>
    <a:lvl9pPr marL="13165118" algn="l" defTabSz="3291279" rtl="0" eaLnBrk="1" latinLnBrk="0" hangingPunct="1">
      <a:defRPr sz="6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74" autoAdjust="0"/>
    <p:restoredTop sz="94629" autoAdjust="0"/>
  </p:normalViewPr>
  <p:slideViewPr>
    <p:cSldViewPr>
      <p:cViewPr>
        <p:scale>
          <a:sx n="20" d="100"/>
          <a:sy n="20" d="100"/>
        </p:scale>
        <p:origin x="420" y="-156"/>
      </p:cViewPr>
      <p:guideLst>
        <p:guide orient="horz" pos="10368"/>
        <p:guide pos="13824"/>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'Code key'!$AA$1</c:f>
              <c:strCache>
                <c:ptCount val="1"/>
                <c:pt idx="0">
                  <c:v>Species Richness</c:v>
                </c:pt>
              </c:strCache>
            </c:strRef>
          </c:tx>
          <c:spPr>
            <a:solidFill>
              <a:schemeClr val="accent1"/>
            </a:solidFill>
            <a:ln>
              <a:noFill/>
            </a:ln>
            <a:effectLst/>
          </c:spPr>
          <c:invertIfNegative val="0"/>
          <c:cat>
            <c:strRef>
              <c:f>'Code key'!$Z$2:$Z$19</c:f>
              <c:strCache>
                <c:ptCount val="18"/>
                <c:pt idx="0">
                  <c:v>Douglas Park</c:v>
                </c:pt>
                <c:pt idx="1">
                  <c:v>Sylvan Park</c:v>
                </c:pt>
                <c:pt idx="2">
                  <c:v>Old Horace Mann Park</c:v>
                </c:pt>
                <c:pt idx="3">
                  <c:v>Shadybrook park</c:v>
                </c:pt>
                <c:pt idx="4">
                  <c:v>Schweibert Park</c:v>
                </c:pt>
                <c:pt idx="5">
                  <c:v>Reservoir Park</c:v>
                </c:pt>
                <c:pt idx="6">
                  <c:v>Sunset Park</c:v>
                </c:pt>
                <c:pt idx="7">
                  <c:v>Hodge Park</c:v>
                </c:pt>
                <c:pt idx="8">
                  <c:v>Lincoln Park</c:v>
                </c:pt>
                <c:pt idx="9">
                  <c:v>Haymaker Park</c:v>
                </c:pt>
                <c:pt idx="10">
                  <c:v>Hauberg Park</c:v>
                </c:pt>
                <c:pt idx="11">
                  <c:v>Dankman Park</c:v>
                </c:pt>
                <c:pt idx="12">
                  <c:v>Weber Park</c:v>
                </c:pt>
                <c:pt idx="13">
                  <c:v>Mckay Park</c:v>
                </c:pt>
                <c:pt idx="14">
                  <c:v>Roth Family Park</c:v>
                </c:pt>
                <c:pt idx="15">
                  <c:v>Hasselroth Park</c:v>
                </c:pt>
                <c:pt idx="16">
                  <c:v>Longview Park</c:v>
                </c:pt>
                <c:pt idx="17">
                  <c:v>All Parks</c:v>
                </c:pt>
              </c:strCache>
            </c:strRef>
          </c:cat>
          <c:val>
            <c:numRef>
              <c:f>'Code key'!$AA$2:$AA$19</c:f>
              <c:numCache>
                <c:formatCode>General</c:formatCode>
                <c:ptCount val="18"/>
                <c:pt idx="0">
                  <c:v>0.40824829046386307</c:v>
                </c:pt>
                <c:pt idx="1">
                  <c:v>0.75</c:v>
                </c:pt>
                <c:pt idx="2">
                  <c:v>0.85280286542244166</c:v>
                </c:pt>
                <c:pt idx="3">
                  <c:v>1.4142135623730949</c:v>
                </c:pt>
                <c:pt idx="4">
                  <c:v>1.5842360687626791</c:v>
                </c:pt>
                <c:pt idx="5">
                  <c:v>1.6502739940140694</c:v>
                </c:pt>
                <c:pt idx="6">
                  <c:v>2.0999097578833346</c:v>
                </c:pt>
                <c:pt idx="7">
                  <c:v>2.108878474699913</c:v>
                </c:pt>
                <c:pt idx="8">
                  <c:v>2.3319953360139922</c:v>
                </c:pt>
                <c:pt idx="9">
                  <c:v>2.5235730725761791</c:v>
                </c:pt>
                <c:pt idx="10">
                  <c:v>2.5714285714285716</c:v>
                </c:pt>
                <c:pt idx="11">
                  <c:v>2.5819888974716112</c:v>
                </c:pt>
                <c:pt idx="12">
                  <c:v>2.5997347344787261</c:v>
                </c:pt>
                <c:pt idx="13">
                  <c:v>2.6186146828319088</c:v>
                </c:pt>
                <c:pt idx="14">
                  <c:v>2.7136021011998728</c:v>
                </c:pt>
                <c:pt idx="15">
                  <c:v>2.7777777777777777</c:v>
                </c:pt>
                <c:pt idx="16">
                  <c:v>3.0426926764634405</c:v>
                </c:pt>
                <c:pt idx="17">
                  <c:v>2.5996630568404919</c:v>
                </c:pt>
              </c:numCache>
            </c:numRef>
          </c:val>
        </c:ser>
        <c:dLbls>
          <c:showLegendKey val="0"/>
          <c:showVal val="0"/>
          <c:showCatName val="0"/>
          <c:showSerName val="0"/>
          <c:showPercent val="0"/>
          <c:showBubbleSize val="0"/>
        </c:dLbls>
        <c:gapWidth val="219"/>
        <c:overlap val="-27"/>
        <c:axId val="256207496"/>
        <c:axId val="256208280"/>
      </c:barChart>
      <c:catAx>
        <c:axId val="256207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6208280"/>
        <c:crosses val="autoZero"/>
        <c:auto val="1"/>
        <c:lblAlgn val="ctr"/>
        <c:lblOffset val="100"/>
        <c:noMultiLvlLbl val="0"/>
      </c:catAx>
      <c:valAx>
        <c:axId val="256208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620749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5</a:t>
            </a:r>
            <a:r>
              <a:rPr lang="en-US" baseline="0" dirty="0"/>
              <a:t> most abundant trees in each park by percent</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'Data transposed'!$A$2</c:f>
              <c:strCache>
                <c:ptCount val="1"/>
                <c:pt idx="0">
                  <c:v>Alternate-leaf Dogwood</c:v>
                </c:pt>
              </c:strCache>
            </c:strRef>
          </c:tx>
          <c:spPr>
            <a:solidFill>
              <a:schemeClr val="accent1"/>
            </a:solidFill>
            <a:ln>
              <a:noFill/>
            </a:ln>
            <a:effectLst/>
          </c:spPr>
          <c:invertIfNegative val="0"/>
          <c:cat>
            <c:strRef>
              <c:f>'Data transposed'!$B$1:$S$1</c:f>
              <c:strCache>
                <c:ptCount val="18"/>
                <c:pt idx="0">
                  <c:v>Dankman Park</c:v>
                </c:pt>
                <c:pt idx="1">
                  <c:v>Douglas Park</c:v>
                </c:pt>
                <c:pt idx="2">
                  <c:v>Hasselroth Park</c:v>
                </c:pt>
                <c:pt idx="3">
                  <c:v>Hauberg Park</c:v>
                </c:pt>
                <c:pt idx="4">
                  <c:v>Haymaker Park</c:v>
                </c:pt>
                <c:pt idx="5">
                  <c:v>Hodge Park</c:v>
                </c:pt>
                <c:pt idx="6">
                  <c:v>Lincoln Park</c:v>
                </c:pt>
                <c:pt idx="7">
                  <c:v>Longview Park</c:v>
                </c:pt>
                <c:pt idx="8">
                  <c:v>Mckay Park</c:v>
                </c:pt>
                <c:pt idx="9">
                  <c:v>Old Horace Mann Park</c:v>
                </c:pt>
                <c:pt idx="10">
                  <c:v>Reservoir Park</c:v>
                </c:pt>
                <c:pt idx="11">
                  <c:v>Roth Family Park</c:v>
                </c:pt>
                <c:pt idx="12">
                  <c:v>Schweibert Park</c:v>
                </c:pt>
                <c:pt idx="13">
                  <c:v>Shadybrook park</c:v>
                </c:pt>
                <c:pt idx="14">
                  <c:v>Sunset Park</c:v>
                </c:pt>
                <c:pt idx="15">
                  <c:v>Sylvan Park</c:v>
                </c:pt>
                <c:pt idx="16">
                  <c:v>Weber Park</c:v>
                </c:pt>
                <c:pt idx="17">
                  <c:v>All Parks</c:v>
                </c:pt>
              </c:strCache>
            </c:strRef>
          </c:cat>
          <c:val>
            <c:numRef>
              <c:f>'Data transposed'!$B$2:$S$2</c:f>
              <c:numCache>
                <c:formatCode>General</c:formatCode>
                <c:ptCount val="18"/>
                <c:pt idx="12">
                  <c:v>11.76470588235294</c:v>
                </c:pt>
              </c:numCache>
            </c:numRef>
          </c:val>
        </c:ser>
        <c:ser>
          <c:idx val="1"/>
          <c:order val="1"/>
          <c:tx>
            <c:strRef>
              <c:f>'Data transposed'!$A$3</c:f>
              <c:strCache>
                <c:ptCount val="1"/>
                <c:pt idx="0">
                  <c:v>American Basswood</c:v>
                </c:pt>
              </c:strCache>
            </c:strRef>
          </c:tx>
          <c:spPr>
            <a:solidFill>
              <a:schemeClr val="accent2"/>
            </a:solidFill>
            <a:ln>
              <a:noFill/>
            </a:ln>
            <a:effectLst/>
          </c:spPr>
          <c:invertIfNegative val="0"/>
          <c:cat>
            <c:strRef>
              <c:f>'Data transposed'!$B$1:$S$1</c:f>
              <c:strCache>
                <c:ptCount val="18"/>
                <c:pt idx="0">
                  <c:v>Dankman Park</c:v>
                </c:pt>
                <c:pt idx="1">
                  <c:v>Douglas Park</c:v>
                </c:pt>
                <c:pt idx="2">
                  <c:v>Hasselroth Park</c:v>
                </c:pt>
                <c:pt idx="3">
                  <c:v>Hauberg Park</c:v>
                </c:pt>
                <c:pt idx="4">
                  <c:v>Haymaker Park</c:v>
                </c:pt>
                <c:pt idx="5">
                  <c:v>Hodge Park</c:v>
                </c:pt>
                <c:pt idx="6">
                  <c:v>Lincoln Park</c:v>
                </c:pt>
                <c:pt idx="7">
                  <c:v>Longview Park</c:v>
                </c:pt>
                <c:pt idx="8">
                  <c:v>Mckay Park</c:v>
                </c:pt>
                <c:pt idx="9">
                  <c:v>Old Horace Mann Park</c:v>
                </c:pt>
                <c:pt idx="10">
                  <c:v>Reservoir Park</c:v>
                </c:pt>
                <c:pt idx="11">
                  <c:v>Roth Family Park</c:v>
                </c:pt>
                <c:pt idx="12">
                  <c:v>Schweibert Park</c:v>
                </c:pt>
                <c:pt idx="13">
                  <c:v>Shadybrook park</c:v>
                </c:pt>
                <c:pt idx="14">
                  <c:v>Sunset Park</c:v>
                </c:pt>
                <c:pt idx="15">
                  <c:v>Sylvan Park</c:v>
                </c:pt>
                <c:pt idx="16">
                  <c:v>Weber Park</c:v>
                </c:pt>
                <c:pt idx="17">
                  <c:v>All Parks</c:v>
                </c:pt>
              </c:strCache>
            </c:strRef>
          </c:cat>
          <c:val>
            <c:numRef>
              <c:f>'Data transposed'!$B$3:$S$3</c:f>
              <c:numCache>
                <c:formatCode>General</c:formatCode>
                <c:ptCount val="18"/>
                <c:pt idx="3">
                  <c:v>8</c:v>
                </c:pt>
                <c:pt idx="8">
                  <c:v>19.540229885057471</c:v>
                </c:pt>
                <c:pt idx="9">
                  <c:v>22.727272727272727</c:v>
                </c:pt>
              </c:numCache>
            </c:numRef>
          </c:val>
        </c:ser>
        <c:ser>
          <c:idx val="2"/>
          <c:order val="2"/>
          <c:tx>
            <c:strRef>
              <c:f>'Data transposed'!$A$4</c:f>
              <c:strCache>
                <c:ptCount val="1"/>
                <c:pt idx="0">
                  <c:v>Bald Cypress</c:v>
                </c:pt>
              </c:strCache>
            </c:strRef>
          </c:tx>
          <c:spPr>
            <a:solidFill>
              <a:schemeClr val="accent3"/>
            </a:solidFill>
            <a:ln>
              <a:noFill/>
            </a:ln>
            <a:effectLst/>
          </c:spPr>
          <c:invertIfNegative val="0"/>
          <c:cat>
            <c:strRef>
              <c:f>'Data transposed'!$B$1:$S$1</c:f>
              <c:strCache>
                <c:ptCount val="18"/>
                <c:pt idx="0">
                  <c:v>Dankman Park</c:v>
                </c:pt>
                <c:pt idx="1">
                  <c:v>Douglas Park</c:v>
                </c:pt>
                <c:pt idx="2">
                  <c:v>Hasselroth Park</c:v>
                </c:pt>
                <c:pt idx="3">
                  <c:v>Hauberg Park</c:v>
                </c:pt>
                <c:pt idx="4">
                  <c:v>Haymaker Park</c:v>
                </c:pt>
                <c:pt idx="5">
                  <c:v>Hodge Park</c:v>
                </c:pt>
                <c:pt idx="6">
                  <c:v>Lincoln Park</c:v>
                </c:pt>
                <c:pt idx="7">
                  <c:v>Longview Park</c:v>
                </c:pt>
                <c:pt idx="8">
                  <c:v>Mckay Park</c:v>
                </c:pt>
                <c:pt idx="9">
                  <c:v>Old Horace Mann Park</c:v>
                </c:pt>
                <c:pt idx="10">
                  <c:v>Reservoir Park</c:v>
                </c:pt>
                <c:pt idx="11">
                  <c:v>Roth Family Park</c:v>
                </c:pt>
                <c:pt idx="12">
                  <c:v>Schweibert Park</c:v>
                </c:pt>
                <c:pt idx="13">
                  <c:v>Shadybrook park</c:v>
                </c:pt>
                <c:pt idx="14">
                  <c:v>Sunset Park</c:v>
                </c:pt>
                <c:pt idx="15">
                  <c:v>Sylvan Park</c:v>
                </c:pt>
                <c:pt idx="16">
                  <c:v>Weber Park</c:v>
                </c:pt>
                <c:pt idx="17">
                  <c:v>All Parks</c:v>
                </c:pt>
              </c:strCache>
            </c:strRef>
          </c:cat>
          <c:val>
            <c:numRef>
              <c:f>'Data transposed'!$B$4:$S$4</c:f>
              <c:numCache>
                <c:formatCode>General</c:formatCode>
                <c:ptCount val="18"/>
                <c:pt idx="11">
                  <c:v>18.181818181818183</c:v>
                </c:pt>
              </c:numCache>
            </c:numRef>
          </c:val>
        </c:ser>
        <c:ser>
          <c:idx val="3"/>
          <c:order val="3"/>
          <c:tx>
            <c:strRef>
              <c:f>'Data transposed'!$A$5</c:f>
              <c:strCache>
                <c:ptCount val="1"/>
                <c:pt idx="0">
                  <c:v>Bitternut Hickory</c:v>
                </c:pt>
              </c:strCache>
            </c:strRef>
          </c:tx>
          <c:spPr>
            <a:solidFill>
              <a:schemeClr val="accent4"/>
            </a:solidFill>
            <a:ln>
              <a:noFill/>
            </a:ln>
            <a:effectLst/>
          </c:spPr>
          <c:invertIfNegative val="0"/>
          <c:cat>
            <c:strRef>
              <c:f>'Data transposed'!$B$1:$S$1</c:f>
              <c:strCache>
                <c:ptCount val="18"/>
                <c:pt idx="0">
                  <c:v>Dankman Park</c:v>
                </c:pt>
                <c:pt idx="1">
                  <c:v>Douglas Park</c:v>
                </c:pt>
                <c:pt idx="2">
                  <c:v>Hasselroth Park</c:v>
                </c:pt>
                <c:pt idx="3">
                  <c:v>Hauberg Park</c:v>
                </c:pt>
                <c:pt idx="4">
                  <c:v>Haymaker Park</c:v>
                </c:pt>
                <c:pt idx="5">
                  <c:v>Hodge Park</c:v>
                </c:pt>
                <c:pt idx="6">
                  <c:v>Lincoln Park</c:v>
                </c:pt>
                <c:pt idx="7">
                  <c:v>Longview Park</c:v>
                </c:pt>
                <c:pt idx="8">
                  <c:v>Mckay Park</c:v>
                </c:pt>
                <c:pt idx="9">
                  <c:v>Old Horace Mann Park</c:v>
                </c:pt>
                <c:pt idx="10">
                  <c:v>Reservoir Park</c:v>
                </c:pt>
                <c:pt idx="11">
                  <c:v>Roth Family Park</c:v>
                </c:pt>
                <c:pt idx="12">
                  <c:v>Schweibert Park</c:v>
                </c:pt>
                <c:pt idx="13">
                  <c:v>Shadybrook park</c:v>
                </c:pt>
                <c:pt idx="14">
                  <c:v>Sunset Park</c:v>
                </c:pt>
                <c:pt idx="15">
                  <c:v>Sylvan Park</c:v>
                </c:pt>
                <c:pt idx="16">
                  <c:v>Weber Park</c:v>
                </c:pt>
                <c:pt idx="17">
                  <c:v>All Parks</c:v>
                </c:pt>
              </c:strCache>
            </c:strRef>
          </c:cat>
          <c:val>
            <c:numRef>
              <c:f>'Data transposed'!$B$5:$S$5</c:f>
              <c:numCache>
                <c:formatCode>General</c:formatCode>
                <c:ptCount val="18"/>
                <c:pt idx="5">
                  <c:v>5.2631578947368416</c:v>
                </c:pt>
              </c:numCache>
            </c:numRef>
          </c:val>
        </c:ser>
        <c:ser>
          <c:idx val="4"/>
          <c:order val="4"/>
          <c:tx>
            <c:strRef>
              <c:f>'Data transposed'!$A$6</c:f>
              <c:strCache>
                <c:ptCount val="1"/>
                <c:pt idx="0">
                  <c:v>Black Cherry</c:v>
                </c:pt>
              </c:strCache>
            </c:strRef>
          </c:tx>
          <c:spPr>
            <a:solidFill>
              <a:schemeClr val="accent5"/>
            </a:solidFill>
            <a:ln>
              <a:noFill/>
            </a:ln>
            <a:effectLst/>
          </c:spPr>
          <c:invertIfNegative val="0"/>
          <c:cat>
            <c:strRef>
              <c:f>'Data transposed'!$B$1:$S$1</c:f>
              <c:strCache>
                <c:ptCount val="18"/>
                <c:pt idx="0">
                  <c:v>Dankman Park</c:v>
                </c:pt>
                <c:pt idx="1">
                  <c:v>Douglas Park</c:v>
                </c:pt>
                <c:pt idx="2">
                  <c:v>Hasselroth Park</c:v>
                </c:pt>
                <c:pt idx="3">
                  <c:v>Hauberg Park</c:v>
                </c:pt>
                <c:pt idx="4">
                  <c:v>Haymaker Park</c:v>
                </c:pt>
                <c:pt idx="5">
                  <c:v>Hodge Park</c:v>
                </c:pt>
                <c:pt idx="6">
                  <c:v>Lincoln Park</c:v>
                </c:pt>
                <c:pt idx="7">
                  <c:v>Longview Park</c:v>
                </c:pt>
                <c:pt idx="8">
                  <c:v>Mckay Park</c:v>
                </c:pt>
                <c:pt idx="9">
                  <c:v>Old Horace Mann Park</c:v>
                </c:pt>
                <c:pt idx="10">
                  <c:v>Reservoir Park</c:v>
                </c:pt>
                <c:pt idx="11">
                  <c:v>Roth Family Park</c:v>
                </c:pt>
                <c:pt idx="12">
                  <c:v>Schweibert Park</c:v>
                </c:pt>
                <c:pt idx="13">
                  <c:v>Shadybrook park</c:v>
                </c:pt>
                <c:pt idx="14">
                  <c:v>Sunset Park</c:v>
                </c:pt>
                <c:pt idx="15">
                  <c:v>Sylvan Park</c:v>
                </c:pt>
                <c:pt idx="16">
                  <c:v>Weber Park</c:v>
                </c:pt>
                <c:pt idx="17">
                  <c:v>All Parks</c:v>
                </c:pt>
              </c:strCache>
            </c:strRef>
          </c:cat>
          <c:val>
            <c:numRef>
              <c:f>'Data transposed'!$B$6:$S$6</c:f>
              <c:numCache>
                <c:formatCode>General</c:formatCode>
                <c:ptCount val="18"/>
                <c:pt idx="6">
                  <c:v>6.7415730337078648</c:v>
                </c:pt>
                <c:pt idx="16">
                  <c:v>6.8965517241379306</c:v>
                </c:pt>
              </c:numCache>
            </c:numRef>
          </c:val>
        </c:ser>
        <c:ser>
          <c:idx val="5"/>
          <c:order val="5"/>
          <c:tx>
            <c:strRef>
              <c:f>'Data transposed'!$A$7</c:f>
              <c:strCache>
                <c:ptCount val="1"/>
                <c:pt idx="0">
                  <c:v>Black Locust</c:v>
                </c:pt>
              </c:strCache>
            </c:strRef>
          </c:tx>
          <c:spPr>
            <a:solidFill>
              <a:schemeClr val="accent6"/>
            </a:solidFill>
            <a:ln>
              <a:noFill/>
            </a:ln>
            <a:effectLst/>
          </c:spPr>
          <c:invertIfNegative val="0"/>
          <c:cat>
            <c:strRef>
              <c:f>'Data transposed'!$B$1:$S$1</c:f>
              <c:strCache>
                <c:ptCount val="18"/>
                <c:pt idx="0">
                  <c:v>Dankman Park</c:v>
                </c:pt>
                <c:pt idx="1">
                  <c:v>Douglas Park</c:v>
                </c:pt>
                <c:pt idx="2">
                  <c:v>Hasselroth Park</c:v>
                </c:pt>
                <c:pt idx="3">
                  <c:v>Hauberg Park</c:v>
                </c:pt>
                <c:pt idx="4">
                  <c:v>Haymaker Park</c:v>
                </c:pt>
                <c:pt idx="5">
                  <c:v>Hodge Park</c:v>
                </c:pt>
                <c:pt idx="6">
                  <c:v>Lincoln Park</c:v>
                </c:pt>
                <c:pt idx="7">
                  <c:v>Longview Park</c:v>
                </c:pt>
                <c:pt idx="8">
                  <c:v>Mckay Park</c:v>
                </c:pt>
                <c:pt idx="9">
                  <c:v>Old Horace Mann Park</c:v>
                </c:pt>
                <c:pt idx="10">
                  <c:v>Reservoir Park</c:v>
                </c:pt>
                <c:pt idx="11">
                  <c:v>Roth Family Park</c:v>
                </c:pt>
                <c:pt idx="12">
                  <c:v>Schweibert Park</c:v>
                </c:pt>
                <c:pt idx="13">
                  <c:v>Shadybrook park</c:v>
                </c:pt>
                <c:pt idx="14">
                  <c:v>Sunset Park</c:v>
                </c:pt>
                <c:pt idx="15">
                  <c:v>Sylvan Park</c:v>
                </c:pt>
                <c:pt idx="16">
                  <c:v>Weber Park</c:v>
                </c:pt>
                <c:pt idx="17">
                  <c:v>All Parks</c:v>
                </c:pt>
              </c:strCache>
            </c:strRef>
          </c:cat>
          <c:val>
            <c:numRef>
              <c:f>'Data transposed'!$B$7:$S$7</c:f>
              <c:numCache>
                <c:formatCode>General</c:formatCode>
                <c:ptCount val="18"/>
                <c:pt idx="9">
                  <c:v>18.181818181818183</c:v>
                </c:pt>
              </c:numCache>
            </c:numRef>
          </c:val>
        </c:ser>
        <c:ser>
          <c:idx val="6"/>
          <c:order val="6"/>
          <c:tx>
            <c:strRef>
              <c:f>'Data transposed'!$A$8</c:f>
              <c:strCache>
                <c:ptCount val="1"/>
                <c:pt idx="0">
                  <c:v>Colorado Spruce</c:v>
                </c:pt>
              </c:strCache>
            </c:strRef>
          </c:tx>
          <c:spPr>
            <a:solidFill>
              <a:schemeClr val="accent1">
                <a:lumMod val="60000"/>
              </a:schemeClr>
            </a:solidFill>
            <a:ln>
              <a:noFill/>
            </a:ln>
            <a:effectLst/>
          </c:spPr>
          <c:invertIfNegative val="0"/>
          <c:cat>
            <c:strRef>
              <c:f>'Data transposed'!$B$1:$S$1</c:f>
              <c:strCache>
                <c:ptCount val="18"/>
                <c:pt idx="0">
                  <c:v>Dankman Park</c:v>
                </c:pt>
                <c:pt idx="1">
                  <c:v>Douglas Park</c:v>
                </c:pt>
                <c:pt idx="2">
                  <c:v>Hasselroth Park</c:v>
                </c:pt>
                <c:pt idx="3">
                  <c:v>Hauberg Park</c:v>
                </c:pt>
                <c:pt idx="4">
                  <c:v>Haymaker Park</c:v>
                </c:pt>
                <c:pt idx="5">
                  <c:v>Hodge Park</c:v>
                </c:pt>
                <c:pt idx="6">
                  <c:v>Lincoln Park</c:v>
                </c:pt>
                <c:pt idx="7">
                  <c:v>Longview Park</c:v>
                </c:pt>
                <c:pt idx="8">
                  <c:v>Mckay Park</c:v>
                </c:pt>
                <c:pt idx="9">
                  <c:v>Old Horace Mann Park</c:v>
                </c:pt>
                <c:pt idx="10">
                  <c:v>Reservoir Park</c:v>
                </c:pt>
                <c:pt idx="11">
                  <c:v>Roth Family Park</c:v>
                </c:pt>
                <c:pt idx="12">
                  <c:v>Schweibert Park</c:v>
                </c:pt>
                <c:pt idx="13">
                  <c:v>Shadybrook park</c:v>
                </c:pt>
                <c:pt idx="14">
                  <c:v>Sunset Park</c:v>
                </c:pt>
                <c:pt idx="15">
                  <c:v>Sylvan Park</c:v>
                </c:pt>
                <c:pt idx="16">
                  <c:v>Weber Park</c:v>
                </c:pt>
                <c:pt idx="17">
                  <c:v>All Parks</c:v>
                </c:pt>
              </c:strCache>
            </c:strRef>
          </c:cat>
          <c:val>
            <c:numRef>
              <c:f>'Data transposed'!$B$8:$S$8</c:f>
              <c:numCache>
                <c:formatCode>General</c:formatCode>
                <c:ptCount val="18"/>
                <c:pt idx="3">
                  <c:v>24</c:v>
                </c:pt>
                <c:pt idx="7">
                  <c:v>8.4656084656084651</c:v>
                </c:pt>
              </c:numCache>
            </c:numRef>
          </c:val>
        </c:ser>
        <c:ser>
          <c:idx val="7"/>
          <c:order val="7"/>
          <c:tx>
            <c:strRef>
              <c:f>'Data transposed'!$A$9</c:f>
              <c:strCache>
                <c:ptCount val="1"/>
                <c:pt idx="0">
                  <c:v>Crabapple</c:v>
                </c:pt>
              </c:strCache>
            </c:strRef>
          </c:tx>
          <c:spPr>
            <a:solidFill>
              <a:schemeClr val="accent2">
                <a:lumMod val="60000"/>
              </a:schemeClr>
            </a:solidFill>
            <a:ln>
              <a:noFill/>
            </a:ln>
            <a:effectLst/>
          </c:spPr>
          <c:invertIfNegative val="0"/>
          <c:cat>
            <c:strRef>
              <c:f>'Data transposed'!$B$1:$S$1</c:f>
              <c:strCache>
                <c:ptCount val="18"/>
                <c:pt idx="0">
                  <c:v>Dankman Park</c:v>
                </c:pt>
                <c:pt idx="1">
                  <c:v>Douglas Park</c:v>
                </c:pt>
                <c:pt idx="2">
                  <c:v>Hasselroth Park</c:v>
                </c:pt>
                <c:pt idx="3">
                  <c:v>Hauberg Park</c:v>
                </c:pt>
                <c:pt idx="4">
                  <c:v>Haymaker Park</c:v>
                </c:pt>
                <c:pt idx="5">
                  <c:v>Hodge Park</c:v>
                </c:pt>
                <c:pt idx="6">
                  <c:v>Lincoln Park</c:v>
                </c:pt>
                <c:pt idx="7">
                  <c:v>Longview Park</c:v>
                </c:pt>
                <c:pt idx="8">
                  <c:v>Mckay Park</c:v>
                </c:pt>
                <c:pt idx="9">
                  <c:v>Old Horace Mann Park</c:v>
                </c:pt>
                <c:pt idx="10">
                  <c:v>Reservoir Park</c:v>
                </c:pt>
                <c:pt idx="11">
                  <c:v>Roth Family Park</c:v>
                </c:pt>
                <c:pt idx="12">
                  <c:v>Schweibert Park</c:v>
                </c:pt>
                <c:pt idx="13">
                  <c:v>Shadybrook park</c:v>
                </c:pt>
                <c:pt idx="14">
                  <c:v>Sunset Park</c:v>
                </c:pt>
                <c:pt idx="15">
                  <c:v>Sylvan Park</c:v>
                </c:pt>
                <c:pt idx="16">
                  <c:v>Weber Park</c:v>
                </c:pt>
                <c:pt idx="17">
                  <c:v>All Parks</c:v>
                </c:pt>
              </c:strCache>
            </c:strRef>
          </c:cat>
          <c:val>
            <c:numRef>
              <c:f>'Data transposed'!$B$9:$S$9</c:f>
              <c:numCache>
                <c:formatCode>General</c:formatCode>
                <c:ptCount val="18"/>
                <c:pt idx="0">
                  <c:v>13.333333333333334</c:v>
                </c:pt>
                <c:pt idx="6">
                  <c:v>8.9887640449438209</c:v>
                </c:pt>
                <c:pt idx="7">
                  <c:v>10.846560846560847</c:v>
                </c:pt>
                <c:pt idx="9">
                  <c:v>4.5454545454545459</c:v>
                </c:pt>
                <c:pt idx="10">
                  <c:v>8.6021505376344098</c:v>
                </c:pt>
                <c:pt idx="12">
                  <c:v>7.8431372549019605</c:v>
                </c:pt>
                <c:pt idx="14">
                  <c:v>11.807580174927114</c:v>
                </c:pt>
                <c:pt idx="17">
                  <c:v>8.8168373151308312</c:v>
                </c:pt>
              </c:numCache>
            </c:numRef>
          </c:val>
        </c:ser>
        <c:ser>
          <c:idx val="8"/>
          <c:order val="8"/>
          <c:tx>
            <c:strRef>
              <c:f>'Data transposed'!$A$10</c:f>
              <c:strCache>
                <c:ptCount val="1"/>
                <c:pt idx="0">
                  <c:v>Douglas Fir</c:v>
                </c:pt>
              </c:strCache>
            </c:strRef>
          </c:tx>
          <c:spPr>
            <a:solidFill>
              <a:schemeClr val="accent3">
                <a:lumMod val="60000"/>
              </a:schemeClr>
            </a:solidFill>
            <a:ln>
              <a:noFill/>
            </a:ln>
            <a:effectLst/>
          </c:spPr>
          <c:invertIfNegative val="0"/>
          <c:cat>
            <c:strRef>
              <c:f>'Data transposed'!$B$1:$S$1</c:f>
              <c:strCache>
                <c:ptCount val="18"/>
                <c:pt idx="0">
                  <c:v>Dankman Park</c:v>
                </c:pt>
                <c:pt idx="1">
                  <c:v>Douglas Park</c:v>
                </c:pt>
                <c:pt idx="2">
                  <c:v>Hasselroth Park</c:v>
                </c:pt>
                <c:pt idx="3">
                  <c:v>Hauberg Park</c:v>
                </c:pt>
                <c:pt idx="4">
                  <c:v>Haymaker Park</c:v>
                </c:pt>
                <c:pt idx="5">
                  <c:v>Hodge Park</c:v>
                </c:pt>
                <c:pt idx="6">
                  <c:v>Lincoln Park</c:v>
                </c:pt>
                <c:pt idx="7">
                  <c:v>Longview Park</c:v>
                </c:pt>
                <c:pt idx="8">
                  <c:v>Mckay Park</c:v>
                </c:pt>
                <c:pt idx="9">
                  <c:v>Old Horace Mann Park</c:v>
                </c:pt>
                <c:pt idx="10">
                  <c:v>Reservoir Park</c:v>
                </c:pt>
                <c:pt idx="11">
                  <c:v>Roth Family Park</c:v>
                </c:pt>
                <c:pt idx="12">
                  <c:v>Schweibert Park</c:v>
                </c:pt>
                <c:pt idx="13">
                  <c:v>Shadybrook park</c:v>
                </c:pt>
                <c:pt idx="14">
                  <c:v>Sunset Park</c:v>
                </c:pt>
                <c:pt idx="15">
                  <c:v>Sylvan Park</c:v>
                </c:pt>
                <c:pt idx="16">
                  <c:v>Weber Park</c:v>
                </c:pt>
                <c:pt idx="17">
                  <c:v>All Parks</c:v>
                </c:pt>
              </c:strCache>
            </c:strRef>
          </c:cat>
          <c:val>
            <c:numRef>
              <c:f>'Data transposed'!$B$10:$S$10</c:f>
              <c:numCache>
                <c:formatCode>General</c:formatCode>
                <c:ptCount val="18"/>
                <c:pt idx="10">
                  <c:v>5.376344086021505</c:v>
                </c:pt>
              </c:numCache>
            </c:numRef>
          </c:val>
        </c:ser>
        <c:ser>
          <c:idx val="9"/>
          <c:order val="9"/>
          <c:tx>
            <c:strRef>
              <c:f>'Data transposed'!$A$11</c:f>
              <c:strCache>
                <c:ptCount val="1"/>
                <c:pt idx="0">
                  <c:v>Downy Serviceberry</c:v>
                </c:pt>
              </c:strCache>
            </c:strRef>
          </c:tx>
          <c:spPr>
            <a:solidFill>
              <a:schemeClr val="accent4">
                <a:lumMod val="60000"/>
              </a:schemeClr>
            </a:solidFill>
            <a:ln>
              <a:noFill/>
            </a:ln>
            <a:effectLst/>
          </c:spPr>
          <c:invertIfNegative val="0"/>
          <c:cat>
            <c:strRef>
              <c:f>'Data transposed'!$B$1:$S$1</c:f>
              <c:strCache>
                <c:ptCount val="18"/>
                <c:pt idx="0">
                  <c:v>Dankman Park</c:v>
                </c:pt>
                <c:pt idx="1">
                  <c:v>Douglas Park</c:v>
                </c:pt>
                <c:pt idx="2">
                  <c:v>Hasselroth Park</c:v>
                </c:pt>
                <c:pt idx="3">
                  <c:v>Hauberg Park</c:v>
                </c:pt>
                <c:pt idx="4">
                  <c:v>Haymaker Park</c:v>
                </c:pt>
                <c:pt idx="5">
                  <c:v>Hodge Park</c:v>
                </c:pt>
                <c:pt idx="6">
                  <c:v>Lincoln Park</c:v>
                </c:pt>
                <c:pt idx="7">
                  <c:v>Longview Park</c:v>
                </c:pt>
                <c:pt idx="8">
                  <c:v>Mckay Park</c:v>
                </c:pt>
                <c:pt idx="9">
                  <c:v>Old Horace Mann Park</c:v>
                </c:pt>
                <c:pt idx="10">
                  <c:v>Reservoir Park</c:v>
                </c:pt>
                <c:pt idx="11">
                  <c:v>Roth Family Park</c:v>
                </c:pt>
                <c:pt idx="12">
                  <c:v>Schweibert Park</c:v>
                </c:pt>
                <c:pt idx="13">
                  <c:v>Shadybrook park</c:v>
                </c:pt>
                <c:pt idx="14">
                  <c:v>Sunset Park</c:v>
                </c:pt>
                <c:pt idx="15">
                  <c:v>Sylvan Park</c:v>
                </c:pt>
                <c:pt idx="16">
                  <c:v>Weber Park</c:v>
                </c:pt>
                <c:pt idx="17">
                  <c:v>All Parks</c:v>
                </c:pt>
              </c:strCache>
            </c:strRef>
          </c:cat>
          <c:val>
            <c:numRef>
              <c:f>'Data transposed'!$B$11:$S$11</c:f>
              <c:numCache>
                <c:formatCode>General</c:formatCode>
                <c:ptCount val="18"/>
                <c:pt idx="10">
                  <c:v>3.225806451612903</c:v>
                </c:pt>
              </c:numCache>
            </c:numRef>
          </c:val>
        </c:ser>
        <c:ser>
          <c:idx val="10"/>
          <c:order val="10"/>
          <c:tx>
            <c:strRef>
              <c:f>'Data transposed'!$A$12</c:f>
              <c:strCache>
                <c:ptCount val="1"/>
                <c:pt idx="0">
                  <c:v>Eastern Cedar</c:v>
                </c:pt>
              </c:strCache>
            </c:strRef>
          </c:tx>
          <c:spPr>
            <a:solidFill>
              <a:schemeClr val="accent5">
                <a:lumMod val="60000"/>
              </a:schemeClr>
            </a:solidFill>
            <a:ln>
              <a:noFill/>
            </a:ln>
            <a:effectLst/>
          </c:spPr>
          <c:invertIfNegative val="0"/>
          <c:cat>
            <c:strRef>
              <c:f>'Data transposed'!$B$1:$S$1</c:f>
              <c:strCache>
                <c:ptCount val="18"/>
                <c:pt idx="0">
                  <c:v>Dankman Park</c:v>
                </c:pt>
                <c:pt idx="1">
                  <c:v>Douglas Park</c:v>
                </c:pt>
                <c:pt idx="2">
                  <c:v>Hasselroth Park</c:v>
                </c:pt>
                <c:pt idx="3">
                  <c:v>Hauberg Park</c:v>
                </c:pt>
                <c:pt idx="4">
                  <c:v>Haymaker Park</c:v>
                </c:pt>
                <c:pt idx="5">
                  <c:v>Hodge Park</c:v>
                </c:pt>
                <c:pt idx="6">
                  <c:v>Lincoln Park</c:v>
                </c:pt>
                <c:pt idx="7">
                  <c:v>Longview Park</c:v>
                </c:pt>
                <c:pt idx="8">
                  <c:v>Mckay Park</c:v>
                </c:pt>
                <c:pt idx="9">
                  <c:v>Old Horace Mann Park</c:v>
                </c:pt>
                <c:pt idx="10">
                  <c:v>Reservoir Park</c:v>
                </c:pt>
                <c:pt idx="11">
                  <c:v>Roth Family Park</c:v>
                </c:pt>
                <c:pt idx="12">
                  <c:v>Schweibert Park</c:v>
                </c:pt>
                <c:pt idx="13">
                  <c:v>Shadybrook park</c:v>
                </c:pt>
                <c:pt idx="14">
                  <c:v>Sunset Park</c:v>
                </c:pt>
                <c:pt idx="15">
                  <c:v>Sylvan Park</c:v>
                </c:pt>
                <c:pt idx="16">
                  <c:v>Weber Park</c:v>
                </c:pt>
                <c:pt idx="17">
                  <c:v>All Parks</c:v>
                </c:pt>
              </c:strCache>
            </c:strRef>
          </c:cat>
          <c:val>
            <c:numRef>
              <c:f>'Data transposed'!$B$12:$S$12</c:f>
              <c:numCache>
                <c:formatCode>General</c:formatCode>
                <c:ptCount val="18"/>
                <c:pt idx="3">
                  <c:v>8</c:v>
                </c:pt>
                <c:pt idx="7">
                  <c:v>6.0846560846560847</c:v>
                </c:pt>
                <c:pt idx="9">
                  <c:v>54.54545454545454</c:v>
                </c:pt>
              </c:numCache>
            </c:numRef>
          </c:val>
        </c:ser>
        <c:ser>
          <c:idx val="11"/>
          <c:order val="11"/>
          <c:tx>
            <c:strRef>
              <c:f>'Data transposed'!$A$13</c:f>
              <c:strCache>
                <c:ptCount val="1"/>
                <c:pt idx="0">
                  <c:v>Eastern Cottonwood</c:v>
                </c:pt>
              </c:strCache>
            </c:strRef>
          </c:tx>
          <c:spPr>
            <a:solidFill>
              <a:schemeClr val="accent6">
                <a:lumMod val="60000"/>
              </a:schemeClr>
            </a:solidFill>
            <a:ln>
              <a:noFill/>
            </a:ln>
            <a:effectLst/>
          </c:spPr>
          <c:invertIfNegative val="0"/>
          <c:cat>
            <c:strRef>
              <c:f>'Data transposed'!$B$1:$S$1</c:f>
              <c:strCache>
                <c:ptCount val="18"/>
                <c:pt idx="0">
                  <c:v>Dankman Park</c:v>
                </c:pt>
                <c:pt idx="1">
                  <c:v>Douglas Park</c:v>
                </c:pt>
                <c:pt idx="2">
                  <c:v>Hasselroth Park</c:v>
                </c:pt>
                <c:pt idx="3">
                  <c:v>Hauberg Park</c:v>
                </c:pt>
                <c:pt idx="4">
                  <c:v>Haymaker Park</c:v>
                </c:pt>
                <c:pt idx="5">
                  <c:v>Hodge Park</c:v>
                </c:pt>
                <c:pt idx="6">
                  <c:v>Lincoln Park</c:v>
                </c:pt>
                <c:pt idx="7">
                  <c:v>Longview Park</c:v>
                </c:pt>
                <c:pt idx="8">
                  <c:v>Mckay Park</c:v>
                </c:pt>
                <c:pt idx="9">
                  <c:v>Old Horace Mann Park</c:v>
                </c:pt>
                <c:pt idx="10">
                  <c:v>Reservoir Park</c:v>
                </c:pt>
                <c:pt idx="11">
                  <c:v>Roth Family Park</c:v>
                </c:pt>
                <c:pt idx="12">
                  <c:v>Schweibert Park</c:v>
                </c:pt>
                <c:pt idx="13">
                  <c:v>Shadybrook park</c:v>
                </c:pt>
                <c:pt idx="14">
                  <c:v>Sunset Park</c:v>
                </c:pt>
                <c:pt idx="15">
                  <c:v>Sylvan Park</c:v>
                </c:pt>
                <c:pt idx="16">
                  <c:v>Weber Park</c:v>
                </c:pt>
                <c:pt idx="17">
                  <c:v>All Parks</c:v>
                </c:pt>
              </c:strCache>
            </c:strRef>
          </c:cat>
          <c:val>
            <c:numRef>
              <c:f>'Data transposed'!$B$13:$S$13</c:f>
              <c:numCache>
                <c:formatCode>General</c:formatCode>
                <c:ptCount val="18"/>
                <c:pt idx="0">
                  <c:v>6.666666666666667</c:v>
                </c:pt>
                <c:pt idx="2">
                  <c:v>7.3394495412844041</c:v>
                </c:pt>
                <c:pt idx="8">
                  <c:v>9.1954022988505741</c:v>
                </c:pt>
                <c:pt idx="13">
                  <c:v>25</c:v>
                </c:pt>
                <c:pt idx="14">
                  <c:v>25.218658892128282</c:v>
                </c:pt>
                <c:pt idx="17">
                  <c:v>10.921501706484642</c:v>
                </c:pt>
              </c:numCache>
            </c:numRef>
          </c:val>
        </c:ser>
        <c:ser>
          <c:idx val="12"/>
          <c:order val="12"/>
          <c:tx>
            <c:strRef>
              <c:f>'Data transposed'!$A$14</c:f>
              <c:strCache>
                <c:ptCount val="1"/>
                <c:pt idx="0">
                  <c:v>Green Ash</c:v>
                </c:pt>
              </c:strCache>
            </c:strRef>
          </c:tx>
          <c:spPr>
            <a:solidFill>
              <a:schemeClr val="accent1">
                <a:lumMod val="80000"/>
                <a:lumOff val="20000"/>
              </a:schemeClr>
            </a:solidFill>
            <a:ln>
              <a:noFill/>
            </a:ln>
            <a:effectLst/>
          </c:spPr>
          <c:invertIfNegative val="0"/>
          <c:cat>
            <c:strRef>
              <c:f>'Data transposed'!$B$1:$S$1</c:f>
              <c:strCache>
                <c:ptCount val="18"/>
                <c:pt idx="0">
                  <c:v>Dankman Park</c:v>
                </c:pt>
                <c:pt idx="1">
                  <c:v>Douglas Park</c:v>
                </c:pt>
                <c:pt idx="2">
                  <c:v>Hasselroth Park</c:v>
                </c:pt>
                <c:pt idx="3">
                  <c:v>Hauberg Park</c:v>
                </c:pt>
                <c:pt idx="4">
                  <c:v>Haymaker Park</c:v>
                </c:pt>
                <c:pt idx="5">
                  <c:v>Hodge Park</c:v>
                </c:pt>
                <c:pt idx="6">
                  <c:v>Lincoln Park</c:v>
                </c:pt>
                <c:pt idx="7">
                  <c:v>Longview Park</c:v>
                </c:pt>
                <c:pt idx="8">
                  <c:v>Mckay Park</c:v>
                </c:pt>
                <c:pt idx="9">
                  <c:v>Old Horace Mann Park</c:v>
                </c:pt>
                <c:pt idx="10">
                  <c:v>Reservoir Park</c:v>
                </c:pt>
                <c:pt idx="11">
                  <c:v>Roth Family Park</c:v>
                </c:pt>
                <c:pt idx="12">
                  <c:v>Schweibert Park</c:v>
                </c:pt>
                <c:pt idx="13">
                  <c:v>Shadybrook park</c:v>
                </c:pt>
                <c:pt idx="14">
                  <c:v>Sunset Park</c:v>
                </c:pt>
                <c:pt idx="15">
                  <c:v>Sylvan Park</c:v>
                </c:pt>
                <c:pt idx="16">
                  <c:v>Weber Park</c:v>
                </c:pt>
                <c:pt idx="17">
                  <c:v>All Parks</c:v>
                </c:pt>
              </c:strCache>
            </c:strRef>
          </c:cat>
          <c:val>
            <c:numRef>
              <c:f>'Data transposed'!$B$14:$S$14</c:f>
              <c:numCache>
                <c:formatCode>General</c:formatCode>
                <c:ptCount val="18"/>
                <c:pt idx="1">
                  <c:v>100</c:v>
                </c:pt>
                <c:pt idx="2">
                  <c:v>16.513761467889911</c:v>
                </c:pt>
                <c:pt idx="4">
                  <c:v>10.526315789473683</c:v>
                </c:pt>
                <c:pt idx="8">
                  <c:v>11.494252873563218</c:v>
                </c:pt>
                <c:pt idx="13">
                  <c:v>37.5</c:v>
                </c:pt>
                <c:pt idx="17">
                  <c:v>5.2332195676905569</c:v>
                </c:pt>
              </c:numCache>
            </c:numRef>
          </c:val>
        </c:ser>
        <c:ser>
          <c:idx val="13"/>
          <c:order val="13"/>
          <c:tx>
            <c:strRef>
              <c:f>'Data transposed'!$A$15</c:f>
              <c:strCache>
                <c:ptCount val="1"/>
                <c:pt idx="0">
                  <c:v>Green Hawthorn</c:v>
                </c:pt>
              </c:strCache>
            </c:strRef>
          </c:tx>
          <c:spPr>
            <a:solidFill>
              <a:schemeClr val="accent2">
                <a:lumMod val="80000"/>
                <a:lumOff val="20000"/>
              </a:schemeClr>
            </a:solidFill>
            <a:ln>
              <a:noFill/>
            </a:ln>
            <a:effectLst/>
          </c:spPr>
          <c:invertIfNegative val="0"/>
          <c:cat>
            <c:strRef>
              <c:f>'Data transposed'!$B$1:$S$1</c:f>
              <c:strCache>
                <c:ptCount val="18"/>
                <c:pt idx="0">
                  <c:v>Dankman Park</c:v>
                </c:pt>
                <c:pt idx="1">
                  <c:v>Douglas Park</c:v>
                </c:pt>
                <c:pt idx="2">
                  <c:v>Hasselroth Park</c:v>
                </c:pt>
                <c:pt idx="3">
                  <c:v>Hauberg Park</c:v>
                </c:pt>
                <c:pt idx="4">
                  <c:v>Haymaker Park</c:v>
                </c:pt>
                <c:pt idx="5">
                  <c:v>Hodge Park</c:v>
                </c:pt>
                <c:pt idx="6">
                  <c:v>Lincoln Park</c:v>
                </c:pt>
                <c:pt idx="7">
                  <c:v>Longview Park</c:v>
                </c:pt>
                <c:pt idx="8">
                  <c:v>Mckay Park</c:v>
                </c:pt>
                <c:pt idx="9">
                  <c:v>Old Horace Mann Park</c:v>
                </c:pt>
                <c:pt idx="10">
                  <c:v>Reservoir Park</c:v>
                </c:pt>
                <c:pt idx="11">
                  <c:v>Roth Family Park</c:v>
                </c:pt>
                <c:pt idx="12">
                  <c:v>Schweibert Park</c:v>
                </c:pt>
                <c:pt idx="13">
                  <c:v>Shadybrook park</c:v>
                </c:pt>
                <c:pt idx="14">
                  <c:v>Sunset Park</c:v>
                </c:pt>
                <c:pt idx="15">
                  <c:v>Sylvan Park</c:v>
                </c:pt>
                <c:pt idx="16">
                  <c:v>Weber Park</c:v>
                </c:pt>
                <c:pt idx="17">
                  <c:v>All Parks</c:v>
                </c:pt>
              </c:strCache>
            </c:strRef>
          </c:cat>
          <c:val>
            <c:numRef>
              <c:f>'Data transposed'!$B$15:$S$15</c:f>
              <c:numCache>
                <c:formatCode>General</c:formatCode>
                <c:ptCount val="18"/>
                <c:pt idx="3">
                  <c:v>10</c:v>
                </c:pt>
              </c:numCache>
            </c:numRef>
          </c:val>
        </c:ser>
        <c:ser>
          <c:idx val="14"/>
          <c:order val="14"/>
          <c:tx>
            <c:strRef>
              <c:f>'Data transposed'!$A$16</c:f>
              <c:strCache>
                <c:ptCount val="1"/>
                <c:pt idx="0">
                  <c:v>Hackberry</c:v>
                </c:pt>
              </c:strCache>
            </c:strRef>
          </c:tx>
          <c:spPr>
            <a:solidFill>
              <a:schemeClr val="accent3">
                <a:lumMod val="80000"/>
                <a:lumOff val="20000"/>
              </a:schemeClr>
            </a:solidFill>
            <a:ln>
              <a:noFill/>
            </a:ln>
            <a:effectLst/>
          </c:spPr>
          <c:invertIfNegative val="0"/>
          <c:cat>
            <c:strRef>
              <c:f>'Data transposed'!$B$1:$S$1</c:f>
              <c:strCache>
                <c:ptCount val="18"/>
                <c:pt idx="0">
                  <c:v>Dankman Park</c:v>
                </c:pt>
                <c:pt idx="1">
                  <c:v>Douglas Park</c:v>
                </c:pt>
                <c:pt idx="2">
                  <c:v>Hasselroth Park</c:v>
                </c:pt>
                <c:pt idx="3">
                  <c:v>Hauberg Park</c:v>
                </c:pt>
                <c:pt idx="4">
                  <c:v>Haymaker Park</c:v>
                </c:pt>
                <c:pt idx="5">
                  <c:v>Hodge Park</c:v>
                </c:pt>
                <c:pt idx="6">
                  <c:v>Lincoln Park</c:v>
                </c:pt>
                <c:pt idx="7">
                  <c:v>Longview Park</c:v>
                </c:pt>
                <c:pt idx="8">
                  <c:v>Mckay Park</c:v>
                </c:pt>
                <c:pt idx="9">
                  <c:v>Old Horace Mann Park</c:v>
                </c:pt>
                <c:pt idx="10">
                  <c:v>Reservoir Park</c:v>
                </c:pt>
                <c:pt idx="11">
                  <c:v>Roth Family Park</c:v>
                </c:pt>
                <c:pt idx="12">
                  <c:v>Schweibert Park</c:v>
                </c:pt>
                <c:pt idx="13">
                  <c:v>Shadybrook park</c:v>
                </c:pt>
                <c:pt idx="14">
                  <c:v>Sunset Park</c:v>
                </c:pt>
                <c:pt idx="15">
                  <c:v>Sylvan Park</c:v>
                </c:pt>
                <c:pt idx="16">
                  <c:v>Weber Park</c:v>
                </c:pt>
                <c:pt idx="17">
                  <c:v>All Parks</c:v>
                </c:pt>
              </c:strCache>
            </c:strRef>
          </c:cat>
          <c:val>
            <c:numRef>
              <c:f>'Data transposed'!$B$16:$S$16</c:f>
              <c:numCache>
                <c:formatCode>General</c:formatCode>
                <c:ptCount val="18"/>
                <c:pt idx="2">
                  <c:v>6.4220183486238538</c:v>
                </c:pt>
                <c:pt idx="8">
                  <c:v>11.494252873563218</c:v>
                </c:pt>
                <c:pt idx="16">
                  <c:v>13.793103448275861</c:v>
                </c:pt>
              </c:numCache>
            </c:numRef>
          </c:val>
        </c:ser>
        <c:ser>
          <c:idx val="15"/>
          <c:order val="15"/>
          <c:tx>
            <c:strRef>
              <c:f>'Data transposed'!$A$17</c:f>
              <c:strCache>
                <c:ptCount val="1"/>
                <c:pt idx="0">
                  <c:v>Honey Locust</c:v>
                </c:pt>
              </c:strCache>
            </c:strRef>
          </c:tx>
          <c:spPr>
            <a:solidFill>
              <a:schemeClr val="accent4">
                <a:lumMod val="80000"/>
                <a:lumOff val="20000"/>
              </a:schemeClr>
            </a:solidFill>
            <a:ln>
              <a:noFill/>
            </a:ln>
            <a:effectLst/>
          </c:spPr>
          <c:invertIfNegative val="0"/>
          <c:cat>
            <c:strRef>
              <c:f>'Data transposed'!$B$1:$S$1</c:f>
              <c:strCache>
                <c:ptCount val="18"/>
                <c:pt idx="0">
                  <c:v>Dankman Park</c:v>
                </c:pt>
                <c:pt idx="1">
                  <c:v>Douglas Park</c:v>
                </c:pt>
                <c:pt idx="2">
                  <c:v>Hasselroth Park</c:v>
                </c:pt>
                <c:pt idx="3">
                  <c:v>Hauberg Park</c:v>
                </c:pt>
                <c:pt idx="4">
                  <c:v>Haymaker Park</c:v>
                </c:pt>
                <c:pt idx="5">
                  <c:v>Hodge Park</c:v>
                </c:pt>
                <c:pt idx="6">
                  <c:v>Lincoln Park</c:v>
                </c:pt>
                <c:pt idx="7">
                  <c:v>Longview Park</c:v>
                </c:pt>
                <c:pt idx="8">
                  <c:v>Mckay Park</c:v>
                </c:pt>
                <c:pt idx="9">
                  <c:v>Old Horace Mann Park</c:v>
                </c:pt>
                <c:pt idx="10">
                  <c:v>Reservoir Park</c:v>
                </c:pt>
                <c:pt idx="11">
                  <c:v>Roth Family Park</c:v>
                </c:pt>
                <c:pt idx="12">
                  <c:v>Schweibert Park</c:v>
                </c:pt>
                <c:pt idx="13">
                  <c:v>Shadybrook park</c:v>
                </c:pt>
                <c:pt idx="14">
                  <c:v>Sunset Park</c:v>
                </c:pt>
                <c:pt idx="15">
                  <c:v>Sylvan Park</c:v>
                </c:pt>
                <c:pt idx="16">
                  <c:v>Weber Park</c:v>
                </c:pt>
                <c:pt idx="17">
                  <c:v>All Parks</c:v>
                </c:pt>
              </c:strCache>
            </c:strRef>
          </c:cat>
          <c:val>
            <c:numRef>
              <c:f>'Data transposed'!$B$17:$S$17</c:f>
              <c:numCache>
                <c:formatCode>General</c:formatCode>
                <c:ptCount val="18"/>
                <c:pt idx="4">
                  <c:v>15.789473684210526</c:v>
                </c:pt>
                <c:pt idx="11">
                  <c:v>9.0909090909090917</c:v>
                </c:pt>
              </c:numCache>
            </c:numRef>
          </c:val>
        </c:ser>
        <c:ser>
          <c:idx val="16"/>
          <c:order val="16"/>
          <c:tx>
            <c:strRef>
              <c:f>'Data transposed'!$A$18</c:f>
              <c:strCache>
                <c:ptCount val="1"/>
                <c:pt idx="0">
                  <c:v>Paper Birch</c:v>
                </c:pt>
              </c:strCache>
            </c:strRef>
          </c:tx>
          <c:spPr>
            <a:solidFill>
              <a:schemeClr val="accent5">
                <a:lumMod val="80000"/>
                <a:lumOff val="20000"/>
              </a:schemeClr>
            </a:solidFill>
            <a:ln>
              <a:noFill/>
            </a:ln>
            <a:effectLst/>
          </c:spPr>
          <c:invertIfNegative val="0"/>
          <c:cat>
            <c:strRef>
              <c:f>'Data transposed'!$B$1:$S$1</c:f>
              <c:strCache>
                <c:ptCount val="18"/>
                <c:pt idx="0">
                  <c:v>Dankman Park</c:v>
                </c:pt>
                <c:pt idx="1">
                  <c:v>Douglas Park</c:v>
                </c:pt>
                <c:pt idx="2">
                  <c:v>Hasselroth Park</c:v>
                </c:pt>
                <c:pt idx="3">
                  <c:v>Hauberg Park</c:v>
                </c:pt>
                <c:pt idx="4">
                  <c:v>Haymaker Park</c:v>
                </c:pt>
                <c:pt idx="5">
                  <c:v>Hodge Park</c:v>
                </c:pt>
                <c:pt idx="6">
                  <c:v>Lincoln Park</c:v>
                </c:pt>
                <c:pt idx="7">
                  <c:v>Longview Park</c:v>
                </c:pt>
                <c:pt idx="8">
                  <c:v>Mckay Park</c:v>
                </c:pt>
                <c:pt idx="9">
                  <c:v>Old Horace Mann Park</c:v>
                </c:pt>
                <c:pt idx="10">
                  <c:v>Reservoir Park</c:v>
                </c:pt>
                <c:pt idx="11">
                  <c:v>Roth Family Park</c:v>
                </c:pt>
                <c:pt idx="12">
                  <c:v>Schweibert Park</c:v>
                </c:pt>
                <c:pt idx="13">
                  <c:v>Shadybrook park</c:v>
                </c:pt>
                <c:pt idx="14">
                  <c:v>Sunset Park</c:v>
                </c:pt>
                <c:pt idx="15">
                  <c:v>Sylvan Park</c:v>
                </c:pt>
                <c:pt idx="16">
                  <c:v>Weber Park</c:v>
                </c:pt>
                <c:pt idx="17">
                  <c:v>All Parks</c:v>
                </c:pt>
              </c:strCache>
            </c:strRef>
          </c:cat>
          <c:val>
            <c:numRef>
              <c:f>'Data transposed'!$B$18:$S$18</c:f>
              <c:numCache>
                <c:formatCode>General</c:formatCode>
                <c:ptCount val="18"/>
                <c:pt idx="12">
                  <c:v>10.784313725490197</c:v>
                </c:pt>
                <c:pt idx="15">
                  <c:v>12.5</c:v>
                </c:pt>
              </c:numCache>
            </c:numRef>
          </c:val>
        </c:ser>
        <c:ser>
          <c:idx val="17"/>
          <c:order val="17"/>
          <c:tx>
            <c:strRef>
              <c:f>'Data transposed'!$A$19</c:f>
              <c:strCache>
                <c:ptCount val="1"/>
                <c:pt idx="0">
                  <c:v>Red Maple</c:v>
                </c:pt>
              </c:strCache>
            </c:strRef>
          </c:tx>
          <c:spPr>
            <a:solidFill>
              <a:schemeClr val="accent6">
                <a:lumMod val="80000"/>
                <a:lumOff val="20000"/>
              </a:schemeClr>
            </a:solidFill>
            <a:ln>
              <a:noFill/>
            </a:ln>
            <a:effectLst/>
          </c:spPr>
          <c:invertIfNegative val="0"/>
          <c:cat>
            <c:strRef>
              <c:f>'Data transposed'!$B$1:$S$1</c:f>
              <c:strCache>
                <c:ptCount val="18"/>
                <c:pt idx="0">
                  <c:v>Dankman Park</c:v>
                </c:pt>
                <c:pt idx="1">
                  <c:v>Douglas Park</c:v>
                </c:pt>
                <c:pt idx="2">
                  <c:v>Hasselroth Park</c:v>
                </c:pt>
                <c:pt idx="3">
                  <c:v>Hauberg Park</c:v>
                </c:pt>
                <c:pt idx="4">
                  <c:v>Haymaker Park</c:v>
                </c:pt>
                <c:pt idx="5">
                  <c:v>Hodge Park</c:v>
                </c:pt>
                <c:pt idx="6">
                  <c:v>Lincoln Park</c:v>
                </c:pt>
                <c:pt idx="7">
                  <c:v>Longview Park</c:v>
                </c:pt>
                <c:pt idx="8">
                  <c:v>Mckay Park</c:v>
                </c:pt>
                <c:pt idx="9">
                  <c:v>Old Horace Mann Park</c:v>
                </c:pt>
                <c:pt idx="10">
                  <c:v>Reservoir Park</c:v>
                </c:pt>
                <c:pt idx="11">
                  <c:v>Roth Family Park</c:v>
                </c:pt>
                <c:pt idx="12">
                  <c:v>Schweibert Park</c:v>
                </c:pt>
                <c:pt idx="13">
                  <c:v>Shadybrook park</c:v>
                </c:pt>
                <c:pt idx="14">
                  <c:v>Sunset Park</c:v>
                </c:pt>
                <c:pt idx="15">
                  <c:v>Sylvan Park</c:v>
                </c:pt>
                <c:pt idx="16">
                  <c:v>Weber Park</c:v>
                </c:pt>
                <c:pt idx="17">
                  <c:v>All Parks</c:v>
                </c:pt>
              </c:strCache>
            </c:strRef>
          </c:cat>
          <c:val>
            <c:numRef>
              <c:f>'Data transposed'!$B$19:$S$19</c:f>
              <c:numCache>
                <c:formatCode>General</c:formatCode>
                <c:ptCount val="18"/>
                <c:pt idx="2">
                  <c:v>24.770642201834864</c:v>
                </c:pt>
                <c:pt idx="4">
                  <c:v>10.526315789473683</c:v>
                </c:pt>
                <c:pt idx="12">
                  <c:v>20.588235294117645</c:v>
                </c:pt>
                <c:pt idx="14">
                  <c:v>5.5393586005830908</c:v>
                </c:pt>
                <c:pt idx="17">
                  <c:v>5.6882821387940838</c:v>
                </c:pt>
              </c:numCache>
            </c:numRef>
          </c:val>
        </c:ser>
        <c:ser>
          <c:idx val="18"/>
          <c:order val="18"/>
          <c:tx>
            <c:strRef>
              <c:f>'Data transposed'!$A$20</c:f>
              <c:strCache>
                <c:ptCount val="1"/>
                <c:pt idx="0">
                  <c:v>Red Mulberry</c:v>
                </c:pt>
              </c:strCache>
            </c:strRef>
          </c:tx>
          <c:spPr>
            <a:solidFill>
              <a:schemeClr val="accent1">
                <a:lumMod val="80000"/>
              </a:schemeClr>
            </a:solidFill>
            <a:ln>
              <a:noFill/>
            </a:ln>
            <a:effectLst/>
          </c:spPr>
          <c:invertIfNegative val="0"/>
          <c:cat>
            <c:strRef>
              <c:f>'Data transposed'!$B$1:$S$1</c:f>
              <c:strCache>
                <c:ptCount val="18"/>
                <c:pt idx="0">
                  <c:v>Dankman Park</c:v>
                </c:pt>
                <c:pt idx="1">
                  <c:v>Douglas Park</c:v>
                </c:pt>
                <c:pt idx="2">
                  <c:v>Hasselroth Park</c:v>
                </c:pt>
                <c:pt idx="3">
                  <c:v>Hauberg Park</c:v>
                </c:pt>
                <c:pt idx="4">
                  <c:v>Haymaker Park</c:v>
                </c:pt>
                <c:pt idx="5">
                  <c:v>Hodge Park</c:v>
                </c:pt>
                <c:pt idx="6">
                  <c:v>Lincoln Park</c:v>
                </c:pt>
                <c:pt idx="7">
                  <c:v>Longview Park</c:v>
                </c:pt>
                <c:pt idx="8">
                  <c:v>Mckay Park</c:v>
                </c:pt>
                <c:pt idx="9">
                  <c:v>Old Horace Mann Park</c:v>
                </c:pt>
                <c:pt idx="10">
                  <c:v>Reservoir Park</c:v>
                </c:pt>
                <c:pt idx="11">
                  <c:v>Roth Family Park</c:v>
                </c:pt>
                <c:pt idx="12">
                  <c:v>Schweibert Park</c:v>
                </c:pt>
                <c:pt idx="13">
                  <c:v>Shadybrook park</c:v>
                </c:pt>
                <c:pt idx="14">
                  <c:v>Sunset Park</c:v>
                </c:pt>
                <c:pt idx="15">
                  <c:v>Sylvan Park</c:v>
                </c:pt>
                <c:pt idx="16">
                  <c:v>Weber Park</c:v>
                </c:pt>
                <c:pt idx="17">
                  <c:v>All Parks</c:v>
                </c:pt>
              </c:strCache>
            </c:strRef>
          </c:cat>
          <c:val>
            <c:numRef>
              <c:f>'Data transposed'!$B$20:$S$20</c:f>
              <c:numCache>
                <c:formatCode>General</c:formatCode>
                <c:ptCount val="18"/>
                <c:pt idx="16">
                  <c:v>20.689655172413794</c:v>
                </c:pt>
              </c:numCache>
            </c:numRef>
          </c:val>
        </c:ser>
        <c:ser>
          <c:idx val="19"/>
          <c:order val="19"/>
          <c:tx>
            <c:strRef>
              <c:f>'Data transposed'!$A$21</c:f>
              <c:strCache>
                <c:ptCount val="1"/>
                <c:pt idx="0">
                  <c:v>Red Oak</c:v>
                </c:pt>
              </c:strCache>
            </c:strRef>
          </c:tx>
          <c:spPr>
            <a:solidFill>
              <a:schemeClr val="accent2">
                <a:lumMod val="80000"/>
              </a:schemeClr>
            </a:solidFill>
            <a:ln>
              <a:noFill/>
            </a:ln>
            <a:effectLst/>
          </c:spPr>
          <c:invertIfNegative val="0"/>
          <c:cat>
            <c:strRef>
              <c:f>'Data transposed'!$B$1:$S$1</c:f>
              <c:strCache>
                <c:ptCount val="18"/>
                <c:pt idx="0">
                  <c:v>Dankman Park</c:v>
                </c:pt>
                <c:pt idx="1">
                  <c:v>Douglas Park</c:v>
                </c:pt>
                <c:pt idx="2">
                  <c:v>Hasselroth Park</c:v>
                </c:pt>
                <c:pt idx="3">
                  <c:v>Hauberg Park</c:v>
                </c:pt>
                <c:pt idx="4">
                  <c:v>Haymaker Park</c:v>
                </c:pt>
                <c:pt idx="5">
                  <c:v>Hodge Park</c:v>
                </c:pt>
                <c:pt idx="6">
                  <c:v>Lincoln Park</c:v>
                </c:pt>
                <c:pt idx="7">
                  <c:v>Longview Park</c:v>
                </c:pt>
                <c:pt idx="8">
                  <c:v>Mckay Park</c:v>
                </c:pt>
                <c:pt idx="9">
                  <c:v>Old Horace Mann Park</c:v>
                </c:pt>
                <c:pt idx="10">
                  <c:v>Reservoir Park</c:v>
                </c:pt>
                <c:pt idx="11">
                  <c:v>Roth Family Park</c:v>
                </c:pt>
                <c:pt idx="12">
                  <c:v>Schweibert Park</c:v>
                </c:pt>
                <c:pt idx="13">
                  <c:v>Shadybrook park</c:v>
                </c:pt>
                <c:pt idx="14">
                  <c:v>Sunset Park</c:v>
                </c:pt>
                <c:pt idx="15">
                  <c:v>Sylvan Park</c:v>
                </c:pt>
                <c:pt idx="16">
                  <c:v>Weber Park</c:v>
                </c:pt>
                <c:pt idx="17">
                  <c:v>All Parks</c:v>
                </c:pt>
              </c:strCache>
            </c:strRef>
          </c:cat>
          <c:val>
            <c:numRef>
              <c:f>'Data transposed'!$B$21:$S$21</c:f>
              <c:numCache>
                <c:formatCode>General</c:formatCode>
                <c:ptCount val="18"/>
                <c:pt idx="5">
                  <c:v>44.736842105263158</c:v>
                </c:pt>
                <c:pt idx="16">
                  <c:v>17.241379310344829</c:v>
                </c:pt>
              </c:numCache>
            </c:numRef>
          </c:val>
        </c:ser>
        <c:ser>
          <c:idx val="20"/>
          <c:order val="20"/>
          <c:tx>
            <c:strRef>
              <c:f>'Data transposed'!$A$22</c:f>
              <c:strCache>
                <c:ptCount val="1"/>
                <c:pt idx="0">
                  <c:v>River Birch</c:v>
                </c:pt>
              </c:strCache>
            </c:strRef>
          </c:tx>
          <c:spPr>
            <a:solidFill>
              <a:schemeClr val="accent3">
                <a:lumMod val="80000"/>
              </a:schemeClr>
            </a:solidFill>
            <a:ln>
              <a:noFill/>
            </a:ln>
            <a:effectLst/>
          </c:spPr>
          <c:invertIfNegative val="0"/>
          <c:cat>
            <c:strRef>
              <c:f>'Data transposed'!$B$1:$S$1</c:f>
              <c:strCache>
                <c:ptCount val="18"/>
                <c:pt idx="0">
                  <c:v>Dankman Park</c:v>
                </c:pt>
                <c:pt idx="1">
                  <c:v>Douglas Park</c:v>
                </c:pt>
                <c:pt idx="2">
                  <c:v>Hasselroth Park</c:v>
                </c:pt>
                <c:pt idx="3">
                  <c:v>Hauberg Park</c:v>
                </c:pt>
                <c:pt idx="4">
                  <c:v>Haymaker Park</c:v>
                </c:pt>
                <c:pt idx="5">
                  <c:v>Hodge Park</c:v>
                </c:pt>
                <c:pt idx="6">
                  <c:v>Lincoln Park</c:v>
                </c:pt>
                <c:pt idx="7">
                  <c:v>Longview Park</c:v>
                </c:pt>
                <c:pt idx="8">
                  <c:v>Mckay Park</c:v>
                </c:pt>
                <c:pt idx="9">
                  <c:v>Old Horace Mann Park</c:v>
                </c:pt>
                <c:pt idx="10">
                  <c:v>Reservoir Park</c:v>
                </c:pt>
                <c:pt idx="11">
                  <c:v>Roth Family Park</c:v>
                </c:pt>
                <c:pt idx="12">
                  <c:v>Schweibert Park</c:v>
                </c:pt>
                <c:pt idx="13">
                  <c:v>Shadybrook park</c:v>
                </c:pt>
                <c:pt idx="14">
                  <c:v>Sunset Park</c:v>
                </c:pt>
                <c:pt idx="15">
                  <c:v>Sylvan Park</c:v>
                </c:pt>
                <c:pt idx="16">
                  <c:v>Weber Park</c:v>
                </c:pt>
                <c:pt idx="17">
                  <c:v>All Parks</c:v>
                </c:pt>
              </c:strCache>
            </c:strRef>
          </c:cat>
          <c:val>
            <c:numRef>
              <c:f>'Data transposed'!$B$22:$S$22</c:f>
              <c:numCache>
                <c:formatCode>General</c:formatCode>
                <c:ptCount val="18"/>
                <c:pt idx="2">
                  <c:v>6.4220183486238538</c:v>
                </c:pt>
                <c:pt idx="14">
                  <c:v>5.9766763848396502</c:v>
                </c:pt>
              </c:numCache>
            </c:numRef>
          </c:val>
        </c:ser>
        <c:ser>
          <c:idx val="21"/>
          <c:order val="21"/>
          <c:tx>
            <c:strRef>
              <c:f>'Data transposed'!$A$23</c:f>
              <c:strCache>
                <c:ptCount val="1"/>
                <c:pt idx="0">
                  <c:v>Shantung Maple</c:v>
                </c:pt>
              </c:strCache>
            </c:strRef>
          </c:tx>
          <c:spPr>
            <a:solidFill>
              <a:schemeClr val="accent4">
                <a:lumMod val="80000"/>
              </a:schemeClr>
            </a:solidFill>
            <a:ln>
              <a:noFill/>
            </a:ln>
            <a:effectLst/>
          </c:spPr>
          <c:invertIfNegative val="0"/>
          <c:cat>
            <c:strRef>
              <c:f>'Data transposed'!$B$1:$S$1</c:f>
              <c:strCache>
                <c:ptCount val="18"/>
                <c:pt idx="0">
                  <c:v>Dankman Park</c:v>
                </c:pt>
                <c:pt idx="1">
                  <c:v>Douglas Park</c:v>
                </c:pt>
                <c:pt idx="2">
                  <c:v>Hasselroth Park</c:v>
                </c:pt>
                <c:pt idx="3">
                  <c:v>Hauberg Park</c:v>
                </c:pt>
                <c:pt idx="4">
                  <c:v>Haymaker Park</c:v>
                </c:pt>
                <c:pt idx="5">
                  <c:v>Hodge Park</c:v>
                </c:pt>
                <c:pt idx="6">
                  <c:v>Lincoln Park</c:v>
                </c:pt>
                <c:pt idx="7">
                  <c:v>Longview Park</c:v>
                </c:pt>
                <c:pt idx="8">
                  <c:v>Mckay Park</c:v>
                </c:pt>
                <c:pt idx="9">
                  <c:v>Old Horace Mann Park</c:v>
                </c:pt>
                <c:pt idx="10">
                  <c:v>Reservoir Park</c:v>
                </c:pt>
                <c:pt idx="11">
                  <c:v>Roth Family Park</c:v>
                </c:pt>
                <c:pt idx="12">
                  <c:v>Schweibert Park</c:v>
                </c:pt>
                <c:pt idx="13">
                  <c:v>Shadybrook park</c:v>
                </c:pt>
                <c:pt idx="14">
                  <c:v>Sunset Park</c:v>
                </c:pt>
                <c:pt idx="15">
                  <c:v>Sylvan Park</c:v>
                </c:pt>
                <c:pt idx="16">
                  <c:v>Weber Park</c:v>
                </c:pt>
                <c:pt idx="17">
                  <c:v>All Parks</c:v>
                </c:pt>
              </c:strCache>
            </c:strRef>
          </c:cat>
          <c:val>
            <c:numRef>
              <c:f>'Data transposed'!$B$23:$S$23</c:f>
              <c:numCache>
                <c:formatCode>General</c:formatCode>
                <c:ptCount val="18"/>
                <c:pt idx="12">
                  <c:v>10.784313725490197</c:v>
                </c:pt>
              </c:numCache>
            </c:numRef>
          </c:val>
        </c:ser>
        <c:ser>
          <c:idx val="22"/>
          <c:order val="22"/>
          <c:tx>
            <c:strRef>
              <c:f>'Data transposed'!$A$24</c:f>
              <c:strCache>
                <c:ptCount val="1"/>
                <c:pt idx="0">
                  <c:v>Shortleaf Pine</c:v>
                </c:pt>
              </c:strCache>
            </c:strRef>
          </c:tx>
          <c:spPr>
            <a:solidFill>
              <a:schemeClr val="accent5">
                <a:lumMod val="80000"/>
              </a:schemeClr>
            </a:solidFill>
            <a:ln>
              <a:noFill/>
            </a:ln>
            <a:effectLst/>
          </c:spPr>
          <c:invertIfNegative val="0"/>
          <c:cat>
            <c:strRef>
              <c:f>'Data transposed'!$B$1:$S$1</c:f>
              <c:strCache>
                <c:ptCount val="18"/>
                <c:pt idx="0">
                  <c:v>Dankman Park</c:v>
                </c:pt>
                <c:pt idx="1">
                  <c:v>Douglas Park</c:v>
                </c:pt>
                <c:pt idx="2">
                  <c:v>Hasselroth Park</c:v>
                </c:pt>
                <c:pt idx="3">
                  <c:v>Hauberg Park</c:v>
                </c:pt>
                <c:pt idx="4">
                  <c:v>Haymaker Park</c:v>
                </c:pt>
                <c:pt idx="5">
                  <c:v>Hodge Park</c:v>
                </c:pt>
                <c:pt idx="6">
                  <c:v>Lincoln Park</c:v>
                </c:pt>
                <c:pt idx="7">
                  <c:v>Longview Park</c:v>
                </c:pt>
                <c:pt idx="8">
                  <c:v>Mckay Park</c:v>
                </c:pt>
                <c:pt idx="9">
                  <c:v>Old Horace Mann Park</c:v>
                </c:pt>
                <c:pt idx="10">
                  <c:v>Reservoir Park</c:v>
                </c:pt>
                <c:pt idx="11">
                  <c:v>Roth Family Park</c:v>
                </c:pt>
                <c:pt idx="12">
                  <c:v>Schweibert Park</c:v>
                </c:pt>
                <c:pt idx="13">
                  <c:v>Shadybrook park</c:v>
                </c:pt>
                <c:pt idx="14">
                  <c:v>Sunset Park</c:v>
                </c:pt>
                <c:pt idx="15">
                  <c:v>Sylvan Park</c:v>
                </c:pt>
                <c:pt idx="16">
                  <c:v>Weber Park</c:v>
                </c:pt>
                <c:pt idx="17">
                  <c:v>All Parks</c:v>
                </c:pt>
              </c:strCache>
            </c:strRef>
          </c:cat>
          <c:val>
            <c:numRef>
              <c:f>'Data transposed'!$B$24:$S$24</c:f>
              <c:numCache>
                <c:formatCode>General</c:formatCode>
                <c:ptCount val="18"/>
                <c:pt idx="0">
                  <c:v>13.333333333333334</c:v>
                </c:pt>
                <c:pt idx="11">
                  <c:v>18.181818181818183</c:v>
                </c:pt>
              </c:numCache>
            </c:numRef>
          </c:val>
        </c:ser>
        <c:ser>
          <c:idx val="23"/>
          <c:order val="23"/>
          <c:tx>
            <c:strRef>
              <c:f>'Data transposed'!$A$25</c:f>
              <c:strCache>
                <c:ptCount val="1"/>
                <c:pt idx="0">
                  <c:v>Silver Maple</c:v>
                </c:pt>
              </c:strCache>
            </c:strRef>
          </c:tx>
          <c:spPr>
            <a:solidFill>
              <a:schemeClr val="accent6">
                <a:lumMod val="80000"/>
              </a:schemeClr>
            </a:solidFill>
            <a:ln>
              <a:noFill/>
            </a:ln>
            <a:effectLst/>
          </c:spPr>
          <c:invertIfNegative val="0"/>
          <c:cat>
            <c:strRef>
              <c:f>'Data transposed'!$B$1:$S$1</c:f>
              <c:strCache>
                <c:ptCount val="18"/>
                <c:pt idx="0">
                  <c:v>Dankman Park</c:v>
                </c:pt>
                <c:pt idx="1">
                  <c:v>Douglas Park</c:v>
                </c:pt>
                <c:pt idx="2">
                  <c:v>Hasselroth Park</c:v>
                </c:pt>
                <c:pt idx="3">
                  <c:v>Hauberg Park</c:v>
                </c:pt>
                <c:pt idx="4">
                  <c:v>Haymaker Park</c:v>
                </c:pt>
                <c:pt idx="5">
                  <c:v>Hodge Park</c:v>
                </c:pt>
                <c:pt idx="6">
                  <c:v>Lincoln Park</c:v>
                </c:pt>
                <c:pt idx="7">
                  <c:v>Longview Park</c:v>
                </c:pt>
                <c:pt idx="8">
                  <c:v>Mckay Park</c:v>
                </c:pt>
                <c:pt idx="9">
                  <c:v>Old Horace Mann Park</c:v>
                </c:pt>
                <c:pt idx="10">
                  <c:v>Reservoir Park</c:v>
                </c:pt>
                <c:pt idx="11">
                  <c:v>Roth Family Park</c:v>
                </c:pt>
                <c:pt idx="12">
                  <c:v>Schweibert Park</c:v>
                </c:pt>
                <c:pt idx="13">
                  <c:v>Shadybrook park</c:v>
                </c:pt>
                <c:pt idx="14">
                  <c:v>Sunset Park</c:v>
                </c:pt>
                <c:pt idx="15">
                  <c:v>Sylvan Park</c:v>
                </c:pt>
                <c:pt idx="16">
                  <c:v>Weber Park</c:v>
                </c:pt>
                <c:pt idx="17">
                  <c:v>All Parks</c:v>
                </c:pt>
              </c:strCache>
            </c:strRef>
          </c:cat>
          <c:val>
            <c:numRef>
              <c:f>'Data transposed'!$B$25:$S$25</c:f>
              <c:numCache>
                <c:formatCode>General</c:formatCode>
                <c:ptCount val="18"/>
                <c:pt idx="5">
                  <c:v>7.8947368421052628</c:v>
                </c:pt>
                <c:pt idx="14">
                  <c:v>7.1428571428571423</c:v>
                </c:pt>
              </c:numCache>
            </c:numRef>
          </c:val>
        </c:ser>
        <c:ser>
          <c:idx val="24"/>
          <c:order val="24"/>
          <c:tx>
            <c:strRef>
              <c:f>'Data transposed'!$A$26</c:f>
              <c:strCache>
                <c:ptCount val="1"/>
                <c:pt idx="0">
                  <c:v>Slippery Elm</c:v>
                </c:pt>
              </c:strCache>
            </c:strRef>
          </c:tx>
          <c:spPr>
            <a:solidFill>
              <a:schemeClr val="accent1">
                <a:lumMod val="60000"/>
                <a:lumOff val="40000"/>
              </a:schemeClr>
            </a:solidFill>
            <a:ln>
              <a:noFill/>
            </a:ln>
            <a:effectLst/>
          </c:spPr>
          <c:invertIfNegative val="0"/>
          <c:cat>
            <c:strRef>
              <c:f>'Data transposed'!$B$1:$S$1</c:f>
              <c:strCache>
                <c:ptCount val="18"/>
                <c:pt idx="0">
                  <c:v>Dankman Park</c:v>
                </c:pt>
                <c:pt idx="1">
                  <c:v>Douglas Park</c:v>
                </c:pt>
                <c:pt idx="2">
                  <c:v>Hasselroth Park</c:v>
                </c:pt>
                <c:pt idx="3">
                  <c:v>Hauberg Park</c:v>
                </c:pt>
                <c:pt idx="4">
                  <c:v>Haymaker Park</c:v>
                </c:pt>
                <c:pt idx="5">
                  <c:v>Hodge Park</c:v>
                </c:pt>
                <c:pt idx="6">
                  <c:v>Lincoln Park</c:v>
                </c:pt>
                <c:pt idx="7">
                  <c:v>Longview Park</c:v>
                </c:pt>
                <c:pt idx="8">
                  <c:v>Mckay Park</c:v>
                </c:pt>
                <c:pt idx="9">
                  <c:v>Old Horace Mann Park</c:v>
                </c:pt>
                <c:pt idx="10">
                  <c:v>Reservoir Park</c:v>
                </c:pt>
                <c:pt idx="11">
                  <c:v>Roth Family Park</c:v>
                </c:pt>
                <c:pt idx="12">
                  <c:v>Schweibert Park</c:v>
                </c:pt>
                <c:pt idx="13">
                  <c:v>Shadybrook park</c:v>
                </c:pt>
                <c:pt idx="14">
                  <c:v>Sunset Park</c:v>
                </c:pt>
                <c:pt idx="15">
                  <c:v>Sylvan Park</c:v>
                </c:pt>
                <c:pt idx="16">
                  <c:v>Weber Park</c:v>
                </c:pt>
                <c:pt idx="17">
                  <c:v>All Parks</c:v>
                </c:pt>
              </c:strCache>
            </c:strRef>
          </c:cat>
          <c:val>
            <c:numRef>
              <c:f>'Data transposed'!$B$26:$S$26</c:f>
              <c:numCache>
                <c:formatCode>General</c:formatCode>
                <c:ptCount val="18"/>
                <c:pt idx="13">
                  <c:v>12.5</c:v>
                </c:pt>
              </c:numCache>
            </c:numRef>
          </c:val>
        </c:ser>
        <c:ser>
          <c:idx val="25"/>
          <c:order val="25"/>
          <c:tx>
            <c:strRef>
              <c:f>'Data transposed'!$A$27</c:f>
              <c:strCache>
                <c:ptCount val="1"/>
                <c:pt idx="0">
                  <c:v>Sugar Maple</c:v>
                </c:pt>
              </c:strCache>
            </c:strRef>
          </c:tx>
          <c:spPr>
            <a:solidFill>
              <a:schemeClr val="accent2">
                <a:lumMod val="60000"/>
                <a:lumOff val="40000"/>
              </a:schemeClr>
            </a:solidFill>
            <a:ln>
              <a:noFill/>
            </a:ln>
            <a:effectLst/>
          </c:spPr>
          <c:invertIfNegative val="0"/>
          <c:cat>
            <c:strRef>
              <c:f>'Data transposed'!$B$1:$S$1</c:f>
              <c:strCache>
                <c:ptCount val="18"/>
                <c:pt idx="0">
                  <c:v>Dankman Park</c:v>
                </c:pt>
                <c:pt idx="1">
                  <c:v>Douglas Park</c:v>
                </c:pt>
                <c:pt idx="2">
                  <c:v>Hasselroth Park</c:v>
                </c:pt>
                <c:pt idx="3">
                  <c:v>Hauberg Park</c:v>
                </c:pt>
                <c:pt idx="4">
                  <c:v>Haymaker Park</c:v>
                </c:pt>
                <c:pt idx="5">
                  <c:v>Hodge Park</c:v>
                </c:pt>
                <c:pt idx="6">
                  <c:v>Lincoln Park</c:v>
                </c:pt>
                <c:pt idx="7">
                  <c:v>Longview Park</c:v>
                </c:pt>
                <c:pt idx="8">
                  <c:v>Mckay Park</c:v>
                </c:pt>
                <c:pt idx="9">
                  <c:v>Old Horace Mann Park</c:v>
                </c:pt>
                <c:pt idx="10">
                  <c:v>Reservoir Park</c:v>
                </c:pt>
                <c:pt idx="11">
                  <c:v>Roth Family Park</c:v>
                </c:pt>
                <c:pt idx="12">
                  <c:v>Schweibert Park</c:v>
                </c:pt>
                <c:pt idx="13">
                  <c:v>Shadybrook park</c:v>
                </c:pt>
                <c:pt idx="14">
                  <c:v>Sunset Park</c:v>
                </c:pt>
                <c:pt idx="15">
                  <c:v>Sylvan Park</c:v>
                </c:pt>
                <c:pt idx="16">
                  <c:v>Weber Park</c:v>
                </c:pt>
                <c:pt idx="17">
                  <c:v>All Parks</c:v>
                </c:pt>
              </c:strCache>
            </c:strRef>
          </c:cat>
          <c:val>
            <c:numRef>
              <c:f>'Data transposed'!$B$27:$S$27</c:f>
              <c:numCache>
                <c:formatCode>General</c:formatCode>
                <c:ptCount val="18"/>
                <c:pt idx="0">
                  <c:v>6.666666666666667</c:v>
                </c:pt>
                <c:pt idx="3">
                  <c:v>8</c:v>
                </c:pt>
                <c:pt idx="5">
                  <c:v>5.2631578947368416</c:v>
                </c:pt>
                <c:pt idx="8">
                  <c:v>4.5977011494252871</c:v>
                </c:pt>
                <c:pt idx="10">
                  <c:v>4.3010752688172049</c:v>
                </c:pt>
                <c:pt idx="11">
                  <c:v>9.0909090909090917</c:v>
                </c:pt>
                <c:pt idx="15">
                  <c:v>31.25</c:v>
                </c:pt>
              </c:numCache>
            </c:numRef>
          </c:val>
        </c:ser>
        <c:ser>
          <c:idx val="26"/>
          <c:order val="26"/>
          <c:tx>
            <c:strRef>
              <c:f>'Data transposed'!$A$28</c:f>
              <c:strCache>
                <c:ptCount val="1"/>
                <c:pt idx="0">
                  <c:v>Swamp White Oak</c:v>
                </c:pt>
              </c:strCache>
            </c:strRef>
          </c:tx>
          <c:spPr>
            <a:solidFill>
              <a:schemeClr val="accent3">
                <a:lumMod val="60000"/>
                <a:lumOff val="40000"/>
              </a:schemeClr>
            </a:solidFill>
            <a:ln>
              <a:noFill/>
            </a:ln>
            <a:effectLst/>
          </c:spPr>
          <c:invertIfNegative val="0"/>
          <c:cat>
            <c:strRef>
              <c:f>'Data transposed'!$B$1:$S$1</c:f>
              <c:strCache>
                <c:ptCount val="18"/>
                <c:pt idx="0">
                  <c:v>Dankman Park</c:v>
                </c:pt>
                <c:pt idx="1">
                  <c:v>Douglas Park</c:v>
                </c:pt>
                <c:pt idx="2">
                  <c:v>Hasselroth Park</c:v>
                </c:pt>
                <c:pt idx="3">
                  <c:v>Hauberg Park</c:v>
                </c:pt>
                <c:pt idx="4">
                  <c:v>Haymaker Park</c:v>
                </c:pt>
                <c:pt idx="5">
                  <c:v>Hodge Park</c:v>
                </c:pt>
                <c:pt idx="6">
                  <c:v>Lincoln Park</c:v>
                </c:pt>
                <c:pt idx="7">
                  <c:v>Longview Park</c:v>
                </c:pt>
                <c:pt idx="8">
                  <c:v>Mckay Park</c:v>
                </c:pt>
                <c:pt idx="9">
                  <c:v>Old Horace Mann Park</c:v>
                </c:pt>
                <c:pt idx="10">
                  <c:v>Reservoir Park</c:v>
                </c:pt>
                <c:pt idx="11">
                  <c:v>Roth Family Park</c:v>
                </c:pt>
                <c:pt idx="12">
                  <c:v>Schweibert Park</c:v>
                </c:pt>
                <c:pt idx="13">
                  <c:v>Shadybrook park</c:v>
                </c:pt>
                <c:pt idx="14">
                  <c:v>Sunset Park</c:v>
                </c:pt>
                <c:pt idx="15">
                  <c:v>Sylvan Park</c:v>
                </c:pt>
                <c:pt idx="16">
                  <c:v>Weber Park</c:v>
                </c:pt>
                <c:pt idx="17">
                  <c:v>All Parks</c:v>
                </c:pt>
              </c:strCache>
            </c:strRef>
          </c:cat>
          <c:val>
            <c:numRef>
              <c:f>'Data transposed'!$B$28:$S$28</c:f>
              <c:numCache>
                <c:formatCode>General</c:formatCode>
                <c:ptCount val="18"/>
                <c:pt idx="4">
                  <c:v>10.526315789473683</c:v>
                </c:pt>
                <c:pt idx="15">
                  <c:v>56.25</c:v>
                </c:pt>
              </c:numCache>
            </c:numRef>
          </c:val>
        </c:ser>
        <c:ser>
          <c:idx val="27"/>
          <c:order val="27"/>
          <c:tx>
            <c:strRef>
              <c:f>'Data transposed'!$A$29</c:f>
              <c:strCache>
                <c:ptCount val="1"/>
                <c:pt idx="0">
                  <c:v>Tree-of-Heaven</c:v>
                </c:pt>
              </c:strCache>
            </c:strRef>
          </c:tx>
          <c:spPr>
            <a:solidFill>
              <a:schemeClr val="accent4">
                <a:lumMod val="60000"/>
                <a:lumOff val="40000"/>
              </a:schemeClr>
            </a:solidFill>
            <a:ln>
              <a:noFill/>
            </a:ln>
            <a:effectLst/>
          </c:spPr>
          <c:invertIfNegative val="0"/>
          <c:cat>
            <c:strRef>
              <c:f>'Data transposed'!$B$1:$S$1</c:f>
              <c:strCache>
                <c:ptCount val="18"/>
                <c:pt idx="0">
                  <c:v>Dankman Park</c:v>
                </c:pt>
                <c:pt idx="1">
                  <c:v>Douglas Park</c:v>
                </c:pt>
                <c:pt idx="2">
                  <c:v>Hasselroth Park</c:v>
                </c:pt>
                <c:pt idx="3">
                  <c:v>Hauberg Park</c:v>
                </c:pt>
                <c:pt idx="4">
                  <c:v>Haymaker Park</c:v>
                </c:pt>
                <c:pt idx="5">
                  <c:v>Hodge Park</c:v>
                </c:pt>
                <c:pt idx="6">
                  <c:v>Lincoln Park</c:v>
                </c:pt>
                <c:pt idx="7">
                  <c:v>Longview Park</c:v>
                </c:pt>
                <c:pt idx="8">
                  <c:v>Mckay Park</c:v>
                </c:pt>
                <c:pt idx="9">
                  <c:v>Old Horace Mann Park</c:v>
                </c:pt>
                <c:pt idx="10">
                  <c:v>Reservoir Park</c:v>
                </c:pt>
                <c:pt idx="11">
                  <c:v>Roth Family Park</c:v>
                </c:pt>
                <c:pt idx="12">
                  <c:v>Schweibert Park</c:v>
                </c:pt>
                <c:pt idx="13">
                  <c:v>Shadybrook park</c:v>
                </c:pt>
                <c:pt idx="14">
                  <c:v>Sunset Park</c:v>
                </c:pt>
                <c:pt idx="15">
                  <c:v>Sylvan Park</c:v>
                </c:pt>
                <c:pt idx="16">
                  <c:v>Weber Park</c:v>
                </c:pt>
                <c:pt idx="17">
                  <c:v>All Parks</c:v>
                </c:pt>
              </c:strCache>
            </c:strRef>
          </c:cat>
          <c:val>
            <c:numRef>
              <c:f>'Data transposed'!$B$29:$S$29</c:f>
              <c:numCache>
                <c:formatCode>General</c:formatCode>
                <c:ptCount val="18"/>
                <c:pt idx="11">
                  <c:v>9.0909090909090917</c:v>
                </c:pt>
              </c:numCache>
            </c:numRef>
          </c:val>
        </c:ser>
        <c:ser>
          <c:idx val="28"/>
          <c:order val="28"/>
          <c:tx>
            <c:strRef>
              <c:f>'Data transposed'!$A$30</c:f>
              <c:strCache>
                <c:ptCount val="1"/>
                <c:pt idx="0">
                  <c:v>White Ash</c:v>
                </c:pt>
              </c:strCache>
            </c:strRef>
          </c:tx>
          <c:spPr>
            <a:solidFill>
              <a:schemeClr val="accent5">
                <a:lumMod val="60000"/>
                <a:lumOff val="40000"/>
              </a:schemeClr>
            </a:solidFill>
            <a:ln>
              <a:noFill/>
            </a:ln>
            <a:effectLst/>
          </c:spPr>
          <c:invertIfNegative val="0"/>
          <c:cat>
            <c:strRef>
              <c:f>'Data transposed'!$B$1:$S$1</c:f>
              <c:strCache>
                <c:ptCount val="18"/>
                <c:pt idx="0">
                  <c:v>Dankman Park</c:v>
                </c:pt>
                <c:pt idx="1">
                  <c:v>Douglas Park</c:v>
                </c:pt>
                <c:pt idx="2">
                  <c:v>Hasselroth Park</c:v>
                </c:pt>
                <c:pt idx="3">
                  <c:v>Hauberg Park</c:v>
                </c:pt>
                <c:pt idx="4">
                  <c:v>Haymaker Park</c:v>
                </c:pt>
                <c:pt idx="5">
                  <c:v>Hodge Park</c:v>
                </c:pt>
                <c:pt idx="6">
                  <c:v>Lincoln Park</c:v>
                </c:pt>
                <c:pt idx="7">
                  <c:v>Longview Park</c:v>
                </c:pt>
                <c:pt idx="8">
                  <c:v>Mckay Park</c:v>
                </c:pt>
                <c:pt idx="9">
                  <c:v>Old Horace Mann Park</c:v>
                </c:pt>
                <c:pt idx="10">
                  <c:v>Reservoir Park</c:v>
                </c:pt>
                <c:pt idx="11">
                  <c:v>Roth Family Park</c:v>
                </c:pt>
                <c:pt idx="12">
                  <c:v>Schweibert Park</c:v>
                </c:pt>
                <c:pt idx="13">
                  <c:v>Shadybrook park</c:v>
                </c:pt>
                <c:pt idx="14">
                  <c:v>Sunset Park</c:v>
                </c:pt>
                <c:pt idx="15">
                  <c:v>Sylvan Park</c:v>
                </c:pt>
                <c:pt idx="16">
                  <c:v>Weber Park</c:v>
                </c:pt>
                <c:pt idx="17">
                  <c:v>All Parks</c:v>
                </c:pt>
              </c:strCache>
            </c:strRef>
          </c:cat>
          <c:val>
            <c:numRef>
              <c:f>'Data transposed'!$B$30:$S$30</c:f>
              <c:numCache>
                <c:formatCode>General</c:formatCode>
                <c:ptCount val="18"/>
                <c:pt idx="13">
                  <c:v>25</c:v>
                </c:pt>
              </c:numCache>
            </c:numRef>
          </c:val>
        </c:ser>
        <c:ser>
          <c:idx val="29"/>
          <c:order val="29"/>
          <c:tx>
            <c:strRef>
              <c:f>'Data transposed'!$A$31</c:f>
              <c:strCache>
                <c:ptCount val="1"/>
                <c:pt idx="0">
                  <c:v>White Oak</c:v>
                </c:pt>
              </c:strCache>
            </c:strRef>
          </c:tx>
          <c:spPr>
            <a:solidFill>
              <a:schemeClr val="accent6">
                <a:lumMod val="60000"/>
                <a:lumOff val="40000"/>
              </a:schemeClr>
            </a:solidFill>
            <a:ln>
              <a:noFill/>
            </a:ln>
            <a:effectLst/>
          </c:spPr>
          <c:invertIfNegative val="0"/>
          <c:cat>
            <c:strRef>
              <c:f>'Data transposed'!$B$1:$S$1</c:f>
              <c:strCache>
                <c:ptCount val="18"/>
                <c:pt idx="0">
                  <c:v>Dankman Park</c:v>
                </c:pt>
                <c:pt idx="1">
                  <c:v>Douglas Park</c:v>
                </c:pt>
                <c:pt idx="2">
                  <c:v>Hasselroth Park</c:v>
                </c:pt>
                <c:pt idx="3">
                  <c:v>Hauberg Park</c:v>
                </c:pt>
                <c:pt idx="4">
                  <c:v>Haymaker Park</c:v>
                </c:pt>
                <c:pt idx="5">
                  <c:v>Hodge Park</c:v>
                </c:pt>
                <c:pt idx="6">
                  <c:v>Lincoln Park</c:v>
                </c:pt>
                <c:pt idx="7">
                  <c:v>Longview Park</c:v>
                </c:pt>
                <c:pt idx="8">
                  <c:v>Mckay Park</c:v>
                </c:pt>
                <c:pt idx="9">
                  <c:v>Old Horace Mann Park</c:v>
                </c:pt>
                <c:pt idx="10">
                  <c:v>Reservoir Park</c:v>
                </c:pt>
                <c:pt idx="11">
                  <c:v>Roth Family Park</c:v>
                </c:pt>
                <c:pt idx="12">
                  <c:v>Schweibert Park</c:v>
                </c:pt>
                <c:pt idx="13">
                  <c:v>Shadybrook park</c:v>
                </c:pt>
                <c:pt idx="14">
                  <c:v>Sunset Park</c:v>
                </c:pt>
                <c:pt idx="15">
                  <c:v>Sylvan Park</c:v>
                </c:pt>
                <c:pt idx="16">
                  <c:v>Weber Park</c:v>
                </c:pt>
                <c:pt idx="17">
                  <c:v>All Parks</c:v>
                </c:pt>
              </c:strCache>
            </c:strRef>
          </c:cat>
          <c:val>
            <c:numRef>
              <c:f>'Data transposed'!$B$31:$S$31</c:f>
              <c:numCache>
                <c:formatCode>General</c:formatCode>
                <c:ptCount val="18"/>
                <c:pt idx="4">
                  <c:v>10.526315789473683</c:v>
                </c:pt>
                <c:pt idx="5">
                  <c:v>10.526315789473683</c:v>
                </c:pt>
                <c:pt idx="6">
                  <c:v>46.067415730337082</c:v>
                </c:pt>
                <c:pt idx="7">
                  <c:v>6.8783068783068781</c:v>
                </c:pt>
              </c:numCache>
            </c:numRef>
          </c:val>
        </c:ser>
        <c:ser>
          <c:idx val="30"/>
          <c:order val="30"/>
          <c:tx>
            <c:strRef>
              <c:f>'Data transposed'!$A$32</c:f>
              <c:strCache>
                <c:ptCount val="1"/>
                <c:pt idx="0">
                  <c:v>White Pine</c:v>
                </c:pt>
              </c:strCache>
            </c:strRef>
          </c:tx>
          <c:spPr>
            <a:solidFill>
              <a:schemeClr val="accent1">
                <a:lumMod val="50000"/>
              </a:schemeClr>
            </a:solidFill>
            <a:ln>
              <a:noFill/>
            </a:ln>
            <a:effectLst/>
          </c:spPr>
          <c:invertIfNegative val="0"/>
          <c:cat>
            <c:strRef>
              <c:f>'Data transposed'!$B$1:$S$1</c:f>
              <c:strCache>
                <c:ptCount val="18"/>
                <c:pt idx="0">
                  <c:v>Dankman Park</c:v>
                </c:pt>
                <c:pt idx="1">
                  <c:v>Douglas Park</c:v>
                </c:pt>
                <c:pt idx="2">
                  <c:v>Hasselroth Park</c:v>
                </c:pt>
                <c:pt idx="3">
                  <c:v>Hauberg Park</c:v>
                </c:pt>
                <c:pt idx="4">
                  <c:v>Haymaker Park</c:v>
                </c:pt>
                <c:pt idx="5">
                  <c:v>Hodge Park</c:v>
                </c:pt>
                <c:pt idx="6">
                  <c:v>Lincoln Park</c:v>
                </c:pt>
                <c:pt idx="7">
                  <c:v>Longview Park</c:v>
                </c:pt>
                <c:pt idx="8">
                  <c:v>Mckay Park</c:v>
                </c:pt>
                <c:pt idx="9">
                  <c:v>Old Horace Mann Park</c:v>
                </c:pt>
                <c:pt idx="10">
                  <c:v>Reservoir Park</c:v>
                </c:pt>
                <c:pt idx="11">
                  <c:v>Roth Family Park</c:v>
                </c:pt>
                <c:pt idx="12">
                  <c:v>Schweibert Park</c:v>
                </c:pt>
                <c:pt idx="13">
                  <c:v>Shadybrook park</c:v>
                </c:pt>
                <c:pt idx="14">
                  <c:v>Sunset Park</c:v>
                </c:pt>
                <c:pt idx="15">
                  <c:v>Sylvan Park</c:v>
                </c:pt>
                <c:pt idx="16">
                  <c:v>Weber Park</c:v>
                </c:pt>
                <c:pt idx="17">
                  <c:v>All Parks</c:v>
                </c:pt>
              </c:strCache>
            </c:strRef>
          </c:cat>
          <c:val>
            <c:numRef>
              <c:f>'Data transposed'!$B$32:$S$32</c:f>
              <c:numCache>
                <c:formatCode>General</c:formatCode>
                <c:ptCount val="18"/>
                <c:pt idx="0">
                  <c:v>6.666666666666667</c:v>
                </c:pt>
                <c:pt idx="6">
                  <c:v>3.3707865168539324</c:v>
                </c:pt>
                <c:pt idx="7">
                  <c:v>11.640211640211639</c:v>
                </c:pt>
                <c:pt idx="10">
                  <c:v>61.29032258064516</c:v>
                </c:pt>
                <c:pt idx="17">
                  <c:v>7.4516496018202494</c:v>
                </c:pt>
              </c:numCache>
            </c:numRef>
          </c:val>
        </c:ser>
        <c:ser>
          <c:idx val="31"/>
          <c:order val="31"/>
          <c:tx>
            <c:strRef>
              <c:f>'Data transposed'!$A$33</c:f>
              <c:strCache>
                <c:ptCount val="1"/>
                <c:pt idx="0">
                  <c:v>White Poplar</c:v>
                </c:pt>
              </c:strCache>
            </c:strRef>
          </c:tx>
          <c:spPr>
            <a:solidFill>
              <a:schemeClr val="accent2">
                <a:lumMod val="50000"/>
              </a:schemeClr>
            </a:solidFill>
            <a:ln>
              <a:noFill/>
            </a:ln>
            <a:effectLst/>
          </c:spPr>
          <c:invertIfNegative val="0"/>
          <c:cat>
            <c:strRef>
              <c:f>'Data transposed'!$B$1:$S$1</c:f>
              <c:strCache>
                <c:ptCount val="18"/>
                <c:pt idx="0">
                  <c:v>Dankman Park</c:v>
                </c:pt>
                <c:pt idx="1">
                  <c:v>Douglas Park</c:v>
                </c:pt>
                <c:pt idx="2">
                  <c:v>Hasselroth Park</c:v>
                </c:pt>
                <c:pt idx="3">
                  <c:v>Hauberg Park</c:v>
                </c:pt>
                <c:pt idx="4">
                  <c:v>Haymaker Park</c:v>
                </c:pt>
                <c:pt idx="5">
                  <c:v>Hodge Park</c:v>
                </c:pt>
                <c:pt idx="6">
                  <c:v>Lincoln Park</c:v>
                </c:pt>
                <c:pt idx="7">
                  <c:v>Longview Park</c:v>
                </c:pt>
                <c:pt idx="8">
                  <c:v>Mckay Park</c:v>
                </c:pt>
                <c:pt idx="9">
                  <c:v>Old Horace Mann Park</c:v>
                </c:pt>
                <c:pt idx="10">
                  <c:v>Reservoir Park</c:v>
                </c:pt>
                <c:pt idx="11">
                  <c:v>Roth Family Park</c:v>
                </c:pt>
                <c:pt idx="12">
                  <c:v>Schweibert Park</c:v>
                </c:pt>
                <c:pt idx="13">
                  <c:v>Shadybrook park</c:v>
                </c:pt>
                <c:pt idx="14">
                  <c:v>Sunset Park</c:v>
                </c:pt>
                <c:pt idx="15">
                  <c:v>Sylvan Park</c:v>
                </c:pt>
                <c:pt idx="16">
                  <c:v>Weber Park</c:v>
                </c:pt>
                <c:pt idx="17">
                  <c:v>All Parks</c:v>
                </c:pt>
              </c:strCache>
            </c:strRef>
          </c:cat>
          <c:val>
            <c:numRef>
              <c:f>'Data transposed'!$B$33:$S$33</c:f>
              <c:numCache>
                <c:formatCode>General</c:formatCode>
                <c:ptCount val="18"/>
                <c:pt idx="16">
                  <c:v>6.8965517241379306</c:v>
                </c:pt>
              </c:numCache>
            </c:numRef>
          </c:val>
        </c:ser>
        <c:ser>
          <c:idx val="32"/>
          <c:order val="32"/>
          <c:tx>
            <c:strRef>
              <c:f>'Data transposed'!$A$34</c:f>
              <c:strCache>
                <c:ptCount val="1"/>
                <c:pt idx="0">
                  <c:v>White Spruce</c:v>
                </c:pt>
              </c:strCache>
            </c:strRef>
          </c:tx>
          <c:spPr>
            <a:solidFill>
              <a:schemeClr val="accent3">
                <a:lumMod val="50000"/>
              </a:schemeClr>
            </a:solidFill>
            <a:ln>
              <a:noFill/>
            </a:ln>
            <a:effectLst/>
          </c:spPr>
          <c:invertIfNegative val="0"/>
          <c:cat>
            <c:strRef>
              <c:f>'Data transposed'!$B$1:$S$1</c:f>
              <c:strCache>
                <c:ptCount val="18"/>
                <c:pt idx="0">
                  <c:v>Dankman Park</c:v>
                </c:pt>
                <c:pt idx="1">
                  <c:v>Douglas Park</c:v>
                </c:pt>
                <c:pt idx="2">
                  <c:v>Hasselroth Park</c:v>
                </c:pt>
                <c:pt idx="3">
                  <c:v>Hauberg Park</c:v>
                </c:pt>
                <c:pt idx="4">
                  <c:v>Haymaker Park</c:v>
                </c:pt>
                <c:pt idx="5">
                  <c:v>Hodge Park</c:v>
                </c:pt>
                <c:pt idx="6">
                  <c:v>Lincoln Park</c:v>
                </c:pt>
                <c:pt idx="7">
                  <c:v>Longview Park</c:v>
                </c:pt>
                <c:pt idx="8">
                  <c:v>Mckay Park</c:v>
                </c:pt>
                <c:pt idx="9">
                  <c:v>Old Horace Mann Park</c:v>
                </c:pt>
                <c:pt idx="10">
                  <c:v>Reservoir Park</c:v>
                </c:pt>
                <c:pt idx="11">
                  <c:v>Roth Family Park</c:v>
                </c:pt>
                <c:pt idx="12">
                  <c:v>Schweibert Park</c:v>
                </c:pt>
                <c:pt idx="13">
                  <c:v>Shadybrook park</c:v>
                </c:pt>
                <c:pt idx="14">
                  <c:v>Sunset Park</c:v>
                </c:pt>
                <c:pt idx="15">
                  <c:v>Sylvan Park</c:v>
                </c:pt>
                <c:pt idx="16">
                  <c:v>Weber Park</c:v>
                </c:pt>
                <c:pt idx="17">
                  <c:v>All Parks</c:v>
                </c:pt>
              </c:strCache>
            </c:strRef>
          </c:cat>
          <c:val>
            <c:numRef>
              <c:f>'Data transposed'!$B$34:$S$34</c:f>
              <c:numCache>
                <c:formatCode>General</c:formatCode>
                <c:ptCount val="18"/>
                <c:pt idx="6">
                  <c:v>5.6179775280898872</c:v>
                </c:pt>
              </c:numCache>
            </c:numRef>
          </c:val>
        </c:ser>
        <c:dLbls>
          <c:showLegendKey val="0"/>
          <c:showVal val="0"/>
          <c:showCatName val="0"/>
          <c:showSerName val="0"/>
          <c:showPercent val="0"/>
          <c:showBubbleSize val="0"/>
        </c:dLbls>
        <c:gapWidth val="150"/>
        <c:overlap val="100"/>
        <c:axId val="256208672"/>
        <c:axId val="256209064"/>
      </c:barChart>
      <c:catAx>
        <c:axId val="256208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6209064"/>
        <c:crosses val="autoZero"/>
        <c:auto val="1"/>
        <c:lblAlgn val="ctr"/>
        <c:lblOffset val="100"/>
        <c:noMultiLvlLbl val="0"/>
      </c:catAx>
      <c:valAx>
        <c:axId val="256209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62086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0" y="5387342"/>
            <a:ext cx="32918400" cy="11460480"/>
          </a:xfrm>
        </p:spPr>
        <p:txBody>
          <a:bodyPr anchor="b"/>
          <a:lstStyle>
            <a:lvl1pPr algn="ctr">
              <a:defRPr sz="21600"/>
            </a:lvl1pPr>
          </a:lstStyle>
          <a:p>
            <a:r>
              <a:rPr lang="en-US" smtClean="0"/>
              <a:t>Click to edit Master title style</a:t>
            </a:r>
            <a:endParaRPr lang="en-US"/>
          </a:p>
        </p:txBody>
      </p:sp>
      <p:sp>
        <p:nvSpPr>
          <p:cNvPr id="3" name="Subtitle 2"/>
          <p:cNvSpPr>
            <a:spLocks noGrp="1"/>
          </p:cNvSpPr>
          <p:nvPr>
            <p:ph type="subTitle" idx="1"/>
          </p:nvPr>
        </p:nvSpPr>
        <p:spPr>
          <a:xfrm>
            <a:off x="5486400" y="17289782"/>
            <a:ext cx="32918400" cy="7947658"/>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85D6BDF-9D0E-4E2B-85B8-D8F4790360C9}" type="datetimeFigureOut">
              <a:rPr lang="en-US" smtClean="0"/>
              <a:t>4/20/2015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1150270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D6BDF-9D0E-4E2B-85B8-D8F4790360C9}" type="datetimeFigureOut">
              <a:rPr lang="en-US" smtClean="0"/>
              <a:t>4/20/2015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2061349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0" y="1752600"/>
            <a:ext cx="9464040" cy="2789682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7520" y="1752600"/>
            <a:ext cx="27843480" cy="27896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D6BDF-9D0E-4E2B-85B8-D8F4790360C9}" type="datetimeFigureOut">
              <a:rPr lang="en-US" smtClean="0"/>
              <a:t>4/20/2015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1355221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5" name="Rectangle 14"/>
          <p:cNvSpPr/>
          <p:nvPr userDrawn="1"/>
        </p:nvSpPr>
        <p:spPr>
          <a:xfrm>
            <a:off x="43159680" y="0"/>
            <a:ext cx="731520" cy="32918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dirty="0"/>
          </a:p>
        </p:txBody>
      </p:sp>
      <p:sp>
        <p:nvSpPr>
          <p:cNvPr id="16" name="Rectangle 15"/>
          <p:cNvSpPr/>
          <p:nvPr userDrawn="1"/>
        </p:nvSpPr>
        <p:spPr>
          <a:xfrm>
            <a:off x="-3" y="0"/>
            <a:ext cx="731520" cy="329184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dirty="0"/>
          </a:p>
        </p:txBody>
      </p:sp>
      <p:sp>
        <p:nvSpPr>
          <p:cNvPr id="17" name="Rectangle 16"/>
          <p:cNvSpPr/>
          <p:nvPr userDrawn="1"/>
        </p:nvSpPr>
        <p:spPr>
          <a:xfrm>
            <a:off x="0" y="0"/>
            <a:ext cx="43891200" cy="41148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dirty="0"/>
          </a:p>
        </p:txBody>
      </p:sp>
      <p:sp>
        <p:nvSpPr>
          <p:cNvPr id="18" name="Rectangle 17"/>
          <p:cNvSpPr/>
          <p:nvPr userDrawn="1"/>
        </p:nvSpPr>
        <p:spPr>
          <a:xfrm>
            <a:off x="0" y="28803600"/>
            <a:ext cx="43891200" cy="4114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en-US" dirty="0"/>
          </a:p>
        </p:txBody>
      </p:sp>
      <p:pic>
        <p:nvPicPr>
          <p:cNvPr id="6" name="Picture 16" descr="PosterTemplateCopyright"/>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828803" y="32575502"/>
            <a:ext cx="2626948" cy="22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Instructions"/>
          <p:cNvSpPr/>
          <p:nvPr userDrawn="1"/>
        </p:nvSpPr>
        <p:spPr>
          <a:xfrm>
            <a:off x="-10515600" y="0"/>
            <a:ext cx="9601200" cy="32918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1421" tIns="171421" rIns="171421" bIns="171421"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1800"/>
              </a:spcAft>
            </a:pPr>
            <a:r>
              <a:rPr lang="en-US" sz="7200" dirty="0" smtClean="0">
                <a:solidFill>
                  <a:srgbClr val="7F7F7F"/>
                </a:solidFill>
                <a:latin typeface="Calibri" pitchFamily="34" charset="0"/>
                <a:cs typeface="Calibri" panose="020F0502020204030204" pitchFamily="34" charset="0"/>
              </a:rPr>
              <a:t>Poster Print Size:</a:t>
            </a:r>
            <a:endParaRPr sz="7200" dirty="0">
              <a:solidFill>
                <a:srgbClr val="7F7F7F"/>
              </a:solidFill>
              <a:latin typeface="Calibri" pitchFamily="34" charset="0"/>
              <a:cs typeface="Calibri" panose="020F0502020204030204" pitchFamily="34" charset="0"/>
            </a:endParaRPr>
          </a:p>
          <a:p>
            <a:pPr lvl="0">
              <a:spcBef>
                <a:spcPts val="0"/>
              </a:spcBef>
              <a:spcAft>
                <a:spcPts val="1800"/>
              </a:spcAft>
            </a:pPr>
            <a:r>
              <a:rPr lang="en-US" sz="4900" dirty="0" smtClean="0">
                <a:solidFill>
                  <a:srgbClr val="7F7F7F"/>
                </a:solidFill>
                <a:latin typeface="Calibri" pitchFamily="34" charset="0"/>
                <a:cs typeface="Calibri" panose="020F0502020204030204" pitchFamily="34" charset="0"/>
              </a:rPr>
              <a:t>This poster template is 36” high by 48” wide. It can be used to print any poster with a 3:4 aspect ratio.</a:t>
            </a:r>
          </a:p>
          <a:p>
            <a:pPr lvl="0">
              <a:spcBef>
                <a:spcPts val="0"/>
              </a:spcBef>
              <a:spcAft>
                <a:spcPts val="1800"/>
              </a:spcAft>
            </a:pPr>
            <a:r>
              <a:rPr lang="en-US" sz="7200" dirty="0" smtClean="0">
                <a:solidFill>
                  <a:srgbClr val="7F7F7F"/>
                </a:solidFill>
                <a:latin typeface="Calibri" pitchFamily="34" charset="0"/>
                <a:cs typeface="Calibri" panose="020F0502020204030204" pitchFamily="34" charset="0"/>
              </a:rPr>
              <a:t>Placeholders</a:t>
            </a:r>
            <a:r>
              <a:rPr sz="7200" dirty="0" smtClean="0">
                <a:solidFill>
                  <a:srgbClr val="7F7F7F"/>
                </a:solidFill>
                <a:latin typeface="Calibri" pitchFamily="34" charset="0"/>
                <a:cs typeface="Calibri" panose="020F0502020204030204" pitchFamily="34" charset="0"/>
              </a:rPr>
              <a:t>:</a:t>
            </a:r>
            <a:endParaRPr sz="7200" dirty="0">
              <a:solidFill>
                <a:srgbClr val="7F7F7F"/>
              </a:solidFill>
              <a:latin typeface="Calibri" pitchFamily="34" charset="0"/>
              <a:cs typeface="Calibri" panose="020F0502020204030204" pitchFamily="34" charset="0"/>
            </a:endParaRPr>
          </a:p>
          <a:p>
            <a:pPr lvl="0">
              <a:spcBef>
                <a:spcPts val="0"/>
              </a:spcBef>
              <a:spcAft>
                <a:spcPts val="1800"/>
              </a:spcAft>
            </a:pPr>
            <a:r>
              <a:rPr sz="4900" dirty="0">
                <a:solidFill>
                  <a:srgbClr val="7F7F7F"/>
                </a:solidFill>
                <a:latin typeface="Calibri" pitchFamily="34" charset="0"/>
                <a:cs typeface="Calibri" panose="020F0502020204030204" pitchFamily="34" charset="0"/>
              </a:rPr>
              <a:t>The </a:t>
            </a:r>
            <a:r>
              <a:rPr lang="en-US" sz="4900" dirty="0" smtClean="0">
                <a:solidFill>
                  <a:srgbClr val="7F7F7F"/>
                </a:solidFill>
                <a:latin typeface="Calibri" pitchFamily="34" charset="0"/>
                <a:cs typeface="Calibri" panose="020F0502020204030204" pitchFamily="34" charset="0"/>
              </a:rPr>
              <a:t>various elements included</a:t>
            </a:r>
            <a:r>
              <a:rPr sz="4900" dirty="0" smtClean="0">
                <a:solidFill>
                  <a:srgbClr val="7F7F7F"/>
                </a:solidFill>
                <a:latin typeface="Calibri" pitchFamily="34" charset="0"/>
                <a:cs typeface="Calibri" panose="020F0502020204030204" pitchFamily="34" charset="0"/>
              </a:rPr>
              <a:t> </a:t>
            </a:r>
            <a:r>
              <a:rPr sz="4900" dirty="0">
                <a:solidFill>
                  <a:srgbClr val="7F7F7F"/>
                </a:solidFill>
                <a:latin typeface="Calibri" pitchFamily="34" charset="0"/>
                <a:cs typeface="Calibri" panose="020F0502020204030204" pitchFamily="34" charset="0"/>
              </a:rPr>
              <a:t>in this </a:t>
            </a:r>
            <a:r>
              <a:rPr lang="en-US" sz="4900" dirty="0" smtClean="0">
                <a:solidFill>
                  <a:srgbClr val="7F7F7F"/>
                </a:solidFill>
                <a:latin typeface="Calibri" pitchFamily="34" charset="0"/>
                <a:cs typeface="Calibri" panose="020F0502020204030204" pitchFamily="34" charset="0"/>
              </a:rPr>
              <a:t>poster are ones</a:t>
            </a:r>
            <a:r>
              <a:rPr lang="en-US" sz="4900" baseline="0" dirty="0" smtClean="0">
                <a:solidFill>
                  <a:srgbClr val="7F7F7F"/>
                </a:solidFill>
                <a:latin typeface="Calibri" pitchFamily="34" charset="0"/>
                <a:cs typeface="Calibri" panose="020F0502020204030204" pitchFamily="34" charset="0"/>
              </a:rPr>
              <a:t> we often see in medical, research, and scientific posters.</a:t>
            </a:r>
            <a:r>
              <a:rPr sz="4900" dirty="0" smtClean="0">
                <a:solidFill>
                  <a:srgbClr val="7F7F7F"/>
                </a:solidFill>
                <a:latin typeface="Calibri" pitchFamily="34" charset="0"/>
                <a:cs typeface="Calibri" panose="020F0502020204030204" pitchFamily="34" charset="0"/>
              </a:rPr>
              <a:t> </a:t>
            </a:r>
            <a:r>
              <a:rPr lang="en-US" sz="4900" dirty="0" smtClean="0">
                <a:solidFill>
                  <a:srgbClr val="7F7F7F"/>
                </a:solidFill>
                <a:latin typeface="Calibri" pitchFamily="34" charset="0"/>
                <a:cs typeface="Calibri" panose="020F0502020204030204" pitchFamily="34" charset="0"/>
              </a:rPr>
              <a:t>Feel</a:t>
            </a:r>
            <a:r>
              <a:rPr lang="en-US" sz="4900" baseline="0" dirty="0" smtClean="0">
                <a:solidFill>
                  <a:srgbClr val="7F7F7F"/>
                </a:solidFill>
                <a:latin typeface="Calibri" pitchFamily="34" charset="0"/>
                <a:cs typeface="Calibri" panose="020F0502020204030204" pitchFamily="34" charset="0"/>
              </a:rPr>
              <a:t> free to edit, move,  add, and delete items, or change the layout to suit your needs. Always check with your conference organizer for specific requirements.</a:t>
            </a:r>
          </a:p>
          <a:p>
            <a:pPr lvl="0">
              <a:spcBef>
                <a:spcPts val="0"/>
              </a:spcBef>
              <a:spcAft>
                <a:spcPts val="1800"/>
              </a:spcAft>
            </a:pPr>
            <a:r>
              <a:rPr lang="en-US" sz="7200" dirty="0" smtClean="0">
                <a:solidFill>
                  <a:srgbClr val="7F7F7F"/>
                </a:solidFill>
                <a:latin typeface="Calibri" pitchFamily="34" charset="0"/>
                <a:cs typeface="Calibri" panose="020F0502020204030204" pitchFamily="34" charset="0"/>
              </a:rPr>
              <a:t>Image</a:t>
            </a:r>
            <a:r>
              <a:rPr lang="en-US" sz="7200" baseline="0" dirty="0" smtClean="0">
                <a:solidFill>
                  <a:srgbClr val="7F7F7F"/>
                </a:solidFill>
                <a:latin typeface="Calibri" pitchFamily="34" charset="0"/>
                <a:cs typeface="Calibri" panose="020F0502020204030204" pitchFamily="34" charset="0"/>
              </a:rPr>
              <a:t> Quality</a:t>
            </a:r>
            <a:r>
              <a:rPr lang="en-US" sz="7200" dirty="0" smtClean="0">
                <a:solidFill>
                  <a:srgbClr val="7F7F7F"/>
                </a:solidFill>
                <a:latin typeface="Calibri" pitchFamily="34" charset="0"/>
                <a:cs typeface="Calibri" panose="020F0502020204030204" pitchFamily="34" charset="0"/>
              </a:rPr>
              <a:t>:</a:t>
            </a:r>
          </a:p>
          <a:p>
            <a:pPr lvl="0">
              <a:spcBef>
                <a:spcPts val="0"/>
              </a:spcBef>
              <a:spcAft>
                <a:spcPts val="1800"/>
              </a:spcAft>
            </a:pPr>
            <a:r>
              <a:rPr lang="en-US" sz="4900" dirty="0" smtClean="0">
                <a:solidFill>
                  <a:srgbClr val="7F7F7F"/>
                </a:solidFill>
                <a:latin typeface="Calibri" pitchFamily="34" charset="0"/>
                <a:cs typeface="Calibri" panose="020F0502020204030204" pitchFamily="34" charset="0"/>
              </a:rPr>
              <a:t>You can place digital photos or logo art in your poster file by selecting the </a:t>
            </a:r>
            <a:r>
              <a:rPr lang="en-US" sz="4900" b="1" dirty="0" smtClean="0">
                <a:solidFill>
                  <a:srgbClr val="7F7F7F"/>
                </a:solidFill>
                <a:latin typeface="Calibri" pitchFamily="34" charset="0"/>
                <a:cs typeface="Calibri" panose="020F0502020204030204" pitchFamily="34" charset="0"/>
              </a:rPr>
              <a:t>Insert, Picture</a:t>
            </a:r>
            <a:r>
              <a:rPr lang="en-US" sz="4900" dirty="0" smtClean="0">
                <a:solidFill>
                  <a:srgbClr val="7F7F7F"/>
                </a:solidFill>
                <a:latin typeface="Calibri" pitchFamily="34" charset="0"/>
                <a:cs typeface="Calibri" panose="020F0502020204030204" pitchFamily="34" charset="0"/>
              </a:rPr>
              <a:t> command, or by using standard copy &amp; paste. For best results, all graphic elements should be at least </a:t>
            </a:r>
            <a:r>
              <a:rPr lang="en-US" sz="4900" b="1" dirty="0" smtClean="0">
                <a:solidFill>
                  <a:srgbClr val="7F7F7F"/>
                </a:solidFill>
                <a:latin typeface="Calibri" pitchFamily="34" charset="0"/>
                <a:cs typeface="Calibri" panose="020F0502020204030204" pitchFamily="34" charset="0"/>
              </a:rPr>
              <a:t>150-200 pixels per inch in their final printed size</a:t>
            </a:r>
            <a:r>
              <a:rPr lang="en-US" sz="4900" dirty="0" smtClean="0">
                <a:solidFill>
                  <a:srgbClr val="7F7F7F"/>
                </a:solidFill>
                <a:latin typeface="Calibri" pitchFamily="34" charset="0"/>
                <a:cs typeface="Calibri" panose="020F0502020204030204" pitchFamily="34" charset="0"/>
              </a:rPr>
              <a:t>. For instance, a 1600 x 1200 pixel</a:t>
            </a:r>
            <a:r>
              <a:rPr lang="en-US" sz="4900" baseline="0" dirty="0" smtClean="0">
                <a:solidFill>
                  <a:srgbClr val="7F7F7F"/>
                </a:solidFill>
                <a:latin typeface="Calibri" pitchFamily="34" charset="0"/>
                <a:cs typeface="Calibri" panose="020F0502020204030204" pitchFamily="34" charset="0"/>
              </a:rPr>
              <a:t> photo will usually look fine up to </a:t>
            </a:r>
            <a:r>
              <a:rPr lang="en-US" sz="4900" dirty="0" smtClean="0">
                <a:solidFill>
                  <a:srgbClr val="7F7F7F"/>
                </a:solidFill>
                <a:latin typeface="Calibri" pitchFamily="34" charset="0"/>
                <a:cs typeface="Calibri" panose="020F0502020204030204" pitchFamily="34" charset="0"/>
              </a:rPr>
              <a:t>8“-10” wide on your printed poster.</a:t>
            </a:r>
          </a:p>
          <a:p>
            <a:pPr lvl="0">
              <a:spcBef>
                <a:spcPts val="0"/>
              </a:spcBef>
              <a:spcAft>
                <a:spcPts val="1800"/>
              </a:spcAft>
            </a:pPr>
            <a:r>
              <a:rPr lang="en-US" sz="4900" dirty="0" smtClean="0">
                <a:solidFill>
                  <a:srgbClr val="7F7F7F"/>
                </a:solidFill>
                <a:latin typeface="Calibri" pitchFamily="34" charset="0"/>
                <a:cs typeface="Calibri" panose="020F0502020204030204" pitchFamily="34" charset="0"/>
              </a:rPr>
              <a:t>To preview the print quality of images, select a magnification of 100% when previewing your poster. This will give you a good idea of what it will look like in print. If you are laying out a large poster and using half-scale dimensions, be sure to preview your graphics at 200% to see them at their final printed size.</a:t>
            </a:r>
          </a:p>
          <a:p>
            <a:pPr lvl="0">
              <a:spcBef>
                <a:spcPts val="0"/>
              </a:spcBef>
              <a:spcAft>
                <a:spcPts val="1800"/>
              </a:spcAft>
            </a:pPr>
            <a:r>
              <a:rPr lang="en-US" sz="4900" dirty="0" smtClean="0">
                <a:solidFill>
                  <a:srgbClr val="7F7F7F"/>
                </a:solidFill>
                <a:latin typeface="Calibri" pitchFamily="34" charset="0"/>
                <a:cs typeface="Calibri" panose="020F0502020204030204" pitchFamily="34" charset="0"/>
              </a:rPr>
              <a:t>Please note that graphics from websites (such as the logo on your hospital's or university's home page) will only be 72dpi and not suitable for printing.</a:t>
            </a:r>
          </a:p>
          <a:p>
            <a:pPr lvl="0" algn="ctr">
              <a:spcBef>
                <a:spcPts val="0"/>
              </a:spcBef>
              <a:spcAft>
                <a:spcPts val="1800"/>
              </a:spcAft>
            </a:pPr>
            <a:r>
              <a:rPr lang="en-US" sz="3600" dirty="0" smtClean="0">
                <a:solidFill>
                  <a:srgbClr val="7F7F7F"/>
                </a:solidFill>
                <a:latin typeface="Calibri" pitchFamily="34" charset="0"/>
                <a:cs typeface="Calibri" panose="020F0502020204030204" pitchFamily="34" charset="0"/>
              </a:rPr>
              <a:t/>
            </a:r>
            <a:br>
              <a:rPr lang="en-US" sz="3600" dirty="0" smtClean="0">
                <a:solidFill>
                  <a:srgbClr val="7F7F7F"/>
                </a:solidFill>
                <a:latin typeface="Calibri" pitchFamily="34" charset="0"/>
                <a:cs typeface="Calibri" panose="020F0502020204030204" pitchFamily="34" charset="0"/>
              </a:rPr>
            </a:br>
            <a:r>
              <a:rPr lang="en-US" sz="3600" dirty="0" smtClean="0">
                <a:solidFill>
                  <a:srgbClr val="7F7F7F"/>
                </a:solidFill>
                <a:latin typeface="Calibri" pitchFamily="34" charset="0"/>
                <a:cs typeface="Calibri" panose="020F0502020204030204" pitchFamily="34" charset="0"/>
              </a:rPr>
              <a:t>[This sidebar area does not print.]</a:t>
            </a:r>
          </a:p>
        </p:txBody>
      </p:sp>
      <p:grpSp>
        <p:nvGrpSpPr>
          <p:cNvPr id="12" name="Group 11"/>
          <p:cNvGrpSpPr/>
          <p:nvPr userDrawn="1"/>
        </p:nvGrpSpPr>
        <p:grpSpPr>
          <a:xfrm>
            <a:off x="44805600" y="0"/>
            <a:ext cx="9601200" cy="32918400"/>
            <a:chOff x="33832800" y="0"/>
            <a:chExt cx="12801600" cy="43891200"/>
          </a:xfrm>
        </p:grpSpPr>
        <p:sp>
          <p:nvSpPr>
            <p:cNvPr id="13" name="Instructions"/>
            <p:cNvSpPr/>
            <p:nvPr userDrawn="1"/>
          </p:nvSpPr>
          <p:spPr>
            <a:xfrm>
              <a:off x="33832800" y="0"/>
              <a:ext cx="12801600" cy="43891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28600" tIns="228600" rIns="228600" bIns="228600" rtlCol="0" anchor="t"/>
            <a:lstStyle>
              <a:defPPr>
                <a:defRPr lang="en-US"/>
              </a:defPPr>
              <a:lvl1pPr marL="0" algn="l" defTabSz="3686861" rtl="0" eaLnBrk="1" latinLnBrk="0" hangingPunct="1">
                <a:defRPr sz="7258" kern="1200">
                  <a:solidFill>
                    <a:schemeClr val="lt1"/>
                  </a:solidFill>
                  <a:latin typeface="+mn-lt"/>
                  <a:ea typeface="+mn-ea"/>
                  <a:cs typeface="+mn-cs"/>
                </a:defRPr>
              </a:lvl1pPr>
              <a:lvl2pPr marL="1843430" algn="l" defTabSz="3686861" rtl="0" eaLnBrk="1" latinLnBrk="0" hangingPunct="1">
                <a:defRPr sz="7258" kern="1200">
                  <a:solidFill>
                    <a:schemeClr val="lt1"/>
                  </a:solidFill>
                  <a:latin typeface="+mn-lt"/>
                  <a:ea typeface="+mn-ea"/>
                  <a:cs typeface="+mn-cs"/>
                </a:defRPr>
              </a:lvl2pPr>
              <a:lvl3pPr marL="3686861" algn="l" defTabSz="3686861" rtl="0" eaLnBrk="1" latinLnBrk="0" hangingPunct="1">
                <a:defRPr sz="7258" kern="1200">
                  <a:solidFill>
                    <a:schemeClr val="lt1"/>
                  </a:solidFill>
                  <a:latin typeface="+mn-lt"/>
                  <a:ea typeface="+mn-ea"/>
                  <a:cs typeface="+mn-cs"/>
                </a:defRPr>
              </a:lvl3pPr>
              <a:lvl4pPr marL="5530291" algn="l" defTabSz="3686861" rtl="0" eaLnBrk="1" latinLnBrk="0" hangingPunct="1">
                <a:defRPr sz="7258" kern="1200">
                  <a:solidFill>
                    <a:schemeClr val="lt1"/>
                  </a:solidFill>
                  <a:latin typeface="+mn-lt"/>
                  <a:ea typeface="+mn-ea"/>
                  <a:cs typeface="+mn-cs"/>
                </a:defRPr>
              </a:lvl4pPr>
              <a:lvl5pPr marL="7373722" algn="l" defTabSz="3686861" rtl="0" eaLnBrk="1" latinLnBrk="0" hangingPunct="1">
                <a:defRPr sz="7258" kern="1200">
                  <a:solidFill>
                    <a:schemeClr val="lt1"/>
                  </a:solidFill>
                  <a:latin typeface="+mn-lt"/>
                  <a:ea typeface="+mn-ea"/>
                  <a:cs typeface="+mn-cs"/>
                </a:defRPr>
              </a:lvl5pPr>
              <a:lvl6pPr marL="9217152" algn="l" defTabSz="3686861" rtl="0" eaLnBrk="1" latinLnBrk="0" hangingPunct="1">
                <a:defRPr sz="7258" kern="1200">
                  <a:solidFill>
                    <a:schemeClr val="lt1"/>
                  </a:solidFill>
                  <a:latin typeface="+mn-lt"/>
                  <a:ea typeface="+mn-ea"/>
                  <a:cs typeface="+mn-cs"/>
                </a:defRPr>
              </a:lvl6pPr>
              <a:lvl7pPr marL="11060582" algn="l" defTabSz="3686861" rtl="0" eaLnBrk="1" latinLnBrk="0" hangingPunct="1">
                <a:defRPr sz="7258" kern="1200">
                  <a:solidFill>
                    <a:schemeClr val="lt1"/>
                  </a:solidFill>
                  <a:latin typeface="+mn-lt"/>
                  <a:ea typeface="+mn-ea"/>
                  <a:cs typeface="+mn-cs"/>
                </a:defRPr>
              </a:lvl7pPr>
              <a:lvl8pPr marL="12904013" algn="l" defTabSz="3686861" rtl="0" eaLnBrk="1" latinLnBrk="0" hangingPunct="1">
                <a:defRPr sz="7258" kern="1200">
                  <a:solidFill>
                    <a:schemeClr val="lt1"/>
                  </a:solidFill>
                  <a:latin typeface="+mn-lt"/>
                  <a:ea typeface="+mn-ea"/>
                  <a:cs typeface="+mn-cs"/>
                </a:defRPr>
              </a:lvl8pPr>
              <a:lvl9pPr marL="14747443" algn="l" defTabSz="3686861" rtl="0" eaLnBrk="1" latinLnBrk="0" hangingPunct="1">
                <a:defRPr sz="7258" kern="1200">
                  <a:solidFill>
                    <a:schemeClr val="lt1"/>
                  </a:solidFill>
                  <a:latin typeface="+mn-lt"/>
                  <a:ea typeface="+mn-ea"/>
                  <a:cs typeface="+mn-cs"/>
                </a:defRPr>
              </a:lvl9pPr>
            </a:lstStyle>
            <a:p>
              <a:pPr lvl="0">
                <a:spcBef>
                  <a:spcPts val="0"/>
                </a:spcBef>
                <a:spcAft>
                  <a:spcPts val="1800"/>
                </a:spcAft>
              </a:pPr>
              <a:r>
                <a:rPr lang="en-US" sz="7200" dirty="0" smtClean="0">
                  <a:solidFill>
                    <a:schemeClr val="bg1">
                      <a:lumMod val="50000"/>
                    </a:schemeClr>
                  </a:solidFill>
                  <a:latin typeface="Calibri" pitchFamily="34" charset="0"/>
                  <a:cs typeface="Calibri" panose="020F0502020204030204" pitchFamily="34" charset="0"/>
                </a:rPr>
                <a:t>Change</a:t>
              </a:r>
              <a:r>
                <a:rPr lang="en-US" sz="7200" baseline="0" dirty="0" smtClean="0">
                  <a:solidFill>
                    <a:schemeClr val="bg1">
                      <a:lumMod val="50000"/>
                    </a:schemeClr>
                  </a:solidFill>
                  <a:latin typeface="Calibri" pitchFamily="34" charset="0"/>
                  <a:cs typeface="Calibri" panose="020F0502020204030204" pitchFamily="34" charset="0"/>
                </a:rPr>
                <a:t> Color Theme</a:t>
              </a:r>
              <a:r>
                <a:rPr lang="en-US" sz="7200" dirty="0" smtClean="0">
                  <a:solidFill>
                    <a:schemeClr val="bg1">
                      <a:lumMod val="50000"/>
                    </a:schemeClr>
                  </a:solidFill>
                  <a:latin typeface="Calibri" pitchFamily="34" charset="0"/>
                  <a:cs typeface="Calibri" panose="020F0502020204030204" pitchFamily="34" charset="0"/>
                </a:rPr>
                <a:t>:</a:t>
              </a:r>
              <a:endParaRPr sz="7200" dirty="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r>
                <a:rPr lang="en-US" sz="4900" dirty="0" smtClean="0">
                  <a:solidFill>
                    <a:schemeClr val="bg1">
                      <a:lumMod val="50000"/>
                    </a:schemeClr>
                  </a:solidFill>
                  <a:latin typeface="Calibri" pitchFamily="34" charset="0"/>
                  <a:cs typeface="Calibri" panose="020F0502020204030204" pitchFamily="34" charset="0"/>
                </a:rPr>
                <a:t>This template is designed to use the built-in color themes in</a:t>
              </a:r>
              <a:r>
                <a:rPr lang="en-US" sz="4900" baseline="0" dirty="0" smtClean="0">
                  <a:solidFill>
                    <a:schemeClr val="bg1">
                      <a:lumMod val="50000"/>
                    </a:schemeClr>
                  </a:solidFill>
                  <a:latin typeface="Calibri" pitchFamily="34" charset="0"/>
                  <a:cs typeface="Calibri" panose="020F0502020204030204" pitchFamily="34" charset="0"/>
                </a:rPr>
                <a:t> the newer versions of PowerPoint.</a:t>
              </a:r>
            </a:p>
            <a:p>
              <a:pPr lvl="0">
                <a:spcBef>
                  <a:spcPts val="0"/>
                </a:spcBef>
                <a:spcAft>
                  <a:spcPts val="1800"/>
                </a:spcAft>
              </a:pPr>
              <a:r>
                <a:rPr lang="en-US" sz="4900" baseline="0" dirty="0" smtClean="0">
                  <a:solidFill>
                    <a:schemeClr val="bg1">
                      <a:lumMod val="50000"/>
                    </a:schemeClr>
                  </a:solidFill>
                  <a:latin typeface="Calibri" pitchFamily="34" charset="0"/>
                  <a:cs typeface="Calibri" panose="020F0502020204030204" pitchFamily="34" charset="0"/>
                </a:rPr>
                <a:t>To change the color theme, select the </a:t>
              </a:r>
              <a:r>
                <a:rPr lang="en-US" sz="4900" b="1" baseline="0" dirty="0" smtClean="0">
                  <a:solidFill>
                    <a:schemeClr val="bg1">
                      <a:lumMod val="50000"/>
                    </a:schemeClr>
                  </a:solidFill>
                  <a:latin typeface="Calibri" pitchFamily="34" charset="0"/>
                  <a:cs typeface="Calibri" panose="020F0502020204030204" pitchFamily="34" charset="0"/>
                </a:rPr>
                <a:t>Design</a:t>
              </a:r>
              <a:r>
                <a:rPr lang="en-US" sz="4900" baseline="0" dirty="0" smtClean="0">
                  <a:solidFill>
                    <a:schemeClr val="bg1">
                      <a:lumMod val="50000"/>
                    </a:schemeClr>
                  </a:solidFill>
                  <a:latin typeface="Calibri" pitchFamily="34" charset="0"/>
                  <a:cs typeface="Calibri" panose="020F0502020204030204" pitchFamily="34" charset="0"/>
                </a:rPr>
                <a:t> tab, then select the </a:t>
              </a:r>
              <a:r>
                <a:rPr lang="en-US" sz="4900" b="1" baseline="0" dirty="0" smtClean="0">
                  <a:solidFill>
                    <a:schemeClr val="bg1">
                      <a:lumMod val="50000"/>
                    </a:schemeClr>
                  </a:solidFill>
                  <a:latin typeface="Calibri" pitchFamily="34" charset="0"/>
                  <a:cs typeface="Calibri" panose="020F0502020204030204" pitchFamily="34" charset="0"/>
                </a:rPr>
                <a:t>Colors</a:t>
              </a:r>
              <a:r>
                <a:rPr lang="en-US" sz="4900" baseline="0" dirty="0" smtClean="0">
                  <a:solidFill>
                    <a:schemeClr val="bg1">
                      <a:lumMod val="50000"/>
                    </a:schemeClr>
                  </a:solidFill>
                  <a:latin typeface="Calibri" pitchFamily="34" charset="0"/>
                  <a:cs typeface="Calibri" panose="020F0502020204030204" pitchFamily="34" charset="0"/>
                </a:rPr>
                <a:t> drop-down list.</a:t>
              </a:r>
            </a:p>
            <a:p>
              <a:pPr lvl="0">
                <a:spcBef>
                  <a:spcPts val="0"/>
                </a:spcBef>
                <a:spcAft>
                  <a:spcPts val="1800"/>
                </a:spcAft>
              </a:pPr>
              <a:endParaRPr lang="en-US" sz="49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endParaRPr lang="en-US" sz="4900" baseline="0" dirty="0" smtClean="0">
                <a:solidFill>
                  <a:schemeClr val="bg1">
                    <a:lumMod val="50000"/>
                  </a:schemeClr>
                </a:solidFill>
                <a:latin typeface="Calibri" pitchFamily="34" charset="0"/>
                <a:cs typeface="Calibri" panose="020F0502020204030204" pitchFamily="34" charset="0"/>
              </a:endParaRPr>
            </a:p>
            <a:p>
              <a:pPr lvl="0">
                <a:spcBef>
                  <a:spcPts val="0"/>
                </a:spcBef>
                <a:spcAft>
                  <a:spcPts val="1800"/>
                </a:spcAft>
              </a:pPr>
              <a:r>
                <a:rPr lang="en-US" sz="4900" baseline="0" dirty="0" smtClean="0">
                  <a:solidFill>
                    <a:schemeClr val="bg1">
                      <a:lumMod val="50000"/>
                    </a:schemeClr>
                  </a:solidFill>
                  <a:latin typeface="Calibri" pitchFamily="34" charset="0"/>
                  <a:cs typeface="Calibri" panose="020F0502020204030204" pitchFamily="34" charset="0"/>
                </a:rPr>
                <a:t>The default color theme for this template is “Office”, so you can always return to that after trying some of the alternatives.</a:t>
              </a:r>
            </a:p>
            <a:p>
              <a:pPr lvl="0">
                <a:spcBef>
                  <a:spcPts val="0"/>
                </a:spcBef>
                <a:spcAft>
                  <a:spcPts val="1800"/>
                </a:spcAft>
              </a:pPr>
              <a:r>
                <a:rPr lang="en-US" sz="7200" dirty="0" smtClean="0">
                  <a:solidFill>
                    <a:schemeClr val="bg1">
                      <a:lumMod val="50000"/>
                    </a:schemeClr>
                  </a:solidFill>
                  <a:latin typeface="Calibri" pitchFamily="34" charset="0"/>
                  <a:cs typeface="Calibri" panose="020F0502020204030204" pitchFamily="34" charset="0"/>
                </a:rPr>
                <a:t>Printing Your Poster:</a:t>
              </a:r>
            </a:p>
            <a:p>
              <a:pPr lvl="0">
                <a:spcBef>
                  <a:spcPts val="0"/>
                </a:spcBef>
                <a:spcAft>
                  <a:spcPts val="1800"/>
                </a:spcAft>
              </a:pPr>
              <a:r>
                <a:rPr lang="en-US" sz="4900" dirty="0" smtClean="0">
                  <a:solidFill>
                    <a:schemeClr val="bg1">
                      <a:lumMod val="50000"/>
                    </a:schemeClr>
                  </a:solidFill>
                  <a:latin typeface="Calibri" pitchFamily="34" charset="0"/>
                  <a:cs typeface="Calibri" panose="020F0502020204030204" pitchFamily="34" charset="0"/>
                </a:rPr>
                <a:t>Once your poster file is ready, visit</a:t>
              </a:r>
              <a:r>
                <a:rPr lang="en-US" sz="4900" baseline="0" dirty="0" smtClean="0">
                  <a:solidFill>
                    <a:schemeClr val="bg1">
                      <a:lumMod val="50000"/>
                    </a:schemeClr>
                  </a:solidFill>
                  <a:latin typeface="Calibri" pitchFamily="34" charset="0"/>
                  <a:cs typeface="Calibri" panose="020F0502020204030204" pitchFamily="34" charset="0"/>
                </a:rPr>
                <a:t> </a:t>
              </a:r>
              <a:r>
                <a:rPr lang="en-US" sz="4900" b="1" baseline="0" dirty="0" smtClean="0">
                  <a:solidFill>
                    <a:schemeClr val="bg1">
                      <a:lumMod val="50000"/>
                    </a:schemeClr>
                  </a:solidFill>
                  <a:latin typeface="Calibri" pitchFamily="34" charset="0"/>
                  <a:cs typeface="Calibri" panose="020F0502020204030204" pitchFamily="34" charset="0"/>
                </a:rPr>
                <a:t>www.genigraphics.com</a:t>
              </a:r>
              <a:r>
                <a:rPr lang="en-US" sz="4900" baseline="0" dirty="0" smtClean="0">
                  <a:solidFill>
                    <a:schemeClr val="bg1">
                      <a:lumMod val="50000"/>
                    </a:schemeClr>
                  </a:solidFill>
                  <a:latin typeface="Calibri" pitchFamily="34" charset="0"/>
                  <a:cs typeface="Calibri" panose="020F0502020204030204" pitchFamily="34" charset="0"/>
                </a:rPr>
                <a:t> to order a high-quality, affordable poster print. Every order receives a free design review and we can deliver as fast as next business day within the US and Canada. </a:t>
              </a:r>
            </a:p>
            <a:p>
              <a:pPr lvl="0">
                <a:spcBef>
                  <a:spcPts val="0"/>
                </a:spcBef>
                <a:spcAft>
                  <a:spcPts val="1800"/>
                </a:spcAft>
              </a:pPr>
              <a:r>
                <a:rPr lang="en-US" sz="4900" baseline="0" dirty="0" smtClean="0">
                  <a:solidFill>
                    <a:schemeClr val="bg1">
                      <a:lumMod val="50000"/>
                    </a:schemeClr>
                  </a:solidFill>
                  <a:latin typeface="Calibri" pitchFamily="34" charset="0"/>
                  <a:cs typeface="Calibri" panose="020F0502020204030204" pitchFamily="34" charset="0"/>
                </a:rPr>
                <a:t>Genigraphics® has been producing output from PowerPoint® longer than anyone in the industry; dating back to when we helped Microsoft® design the PowerPoint® software. </a:t>
              </a:r>
            </a:p>
            <a:p>
              <a:pPr lvl="0">
                <a:spcBef>
                  <a:spcPts val="0"/>
                </a:spcBef>
                <a:spcAft>
                  <a:spcPts val="0"/>
                </a:spcAft>
              </a:pPr>
              <a:endParaRPr lang="en-US" sz="4900" baseline="0" dirty="0" smtClean="0">
                <a:solidFill>
                  <a:schemeClr val="bg1">
                    <a:lumMod val="50000"/>
                  </a:schemeClr>
                </a:solidFill>
                <a:latin typeface="Calibri" pitchFamily="34" charset="0"/>
                <a:cs typeface="Calibri" panose="020F0502020204030204" pitchFamily="34" charset="0"/>
              </a:endParaRPr>
            </a:p>
            <a:p>
              <a:pPr lvl="0" algn="ctr">
                <a:spcBef>
                  <a:spcPts val="0"/>
                </a:spcBef>
                <a:spcAft>
                  <a:spcPts val="0"/>
                </a:spcAft>
              </a:pPr>
              <a:r>
                <a:rPr lang="en-US" sz="4900" baseline="0" dirty="0" smtClean="0">
                  <a:solidFill>
                    <a:schemeClr val="bg1">
                      <a:lumMod val="50000"/>
                    </a:schemeClr>
                  </a:solidFill>
                  <a:latin typeface="Calibri" pitchFamily="34" charset="0"/>
                  <a:cs typeface="Calibri" panose="020F0502020204030204" pitchFamily="34" charset="0"/>
                </a:rPr>
                <a:t>US and Canada:  1-800-790-4001</a:t>
              </a:r>
              <a:br>
                <a:rPr lang="en-US" sz="4900" baseline="0" dirty="0" smtClean="0">
                  <a:solidFill>
                    <a:schemeClr val="bg1">
                      <a:lumMod val="50000"/>
                    </a:schemeClr>
                  </a:solidFill>
                  <a:latin typeface="Calibri" pitchFamily="34" charset="0"/>
                  <a:cs typeface="Calibri" panose="020F0502020204030204" pitchFamily="34" charset="0"/>
                </a:rPr>
              </a:br>
              <a:r>
                <a:rPr lang="en-US" sz="4900" baseline="0" dirty="0" smtClean="0">
                  <a:solidFill>
                    <a:schemeClr val="bg1">
                      <a:lumMod val="50000"/>
                    </a:schemeClr>
                  </a:solidFill>
                  <a:latin typeface="Calibri" pitchFamily="34" charset="0"/>
                  <a:cs typeface="Calibri" panose="020F0502020204030204" pitchFamily="34" charset="0"/>
                </a:rPr>
                <a:t>Email: info@genigraphics.com</a:t>
              </a:r>
            </a:p>
            <a:p>
              <a:pPr lvl="0" algn="ctr">
                <a:spcBef>
                  <a:spcPts val="0"/>
                </a:spcBef>
                <a:spcAft>
                  <a:spcPts val="0"/>
                </a:spcAft>
              </a:pPr>
              <a:r>
                <a:rPr lang="en-US" sz="3600" dirty="0" smtClean="0">
                  <a:solidFill>
                    <a:schemeClr val="bg1">
                      <a:lumMod val="50000"/>
                    </a:schemeClr>
                  </a:solidFill>
                  <a:latin typeface="Calibri" pitchFamily="34" charset="0"/>
                  <a:cs typeface="Calibri" panose="020F0502020204030204" pitchFamily="34" charset="0"/>
                </a:rPr>
                <a:t/>
              </a:r>
              <a:br>
                <a:rPr lang="en-US" sz="3600" dirty="0" smtClean="0">
                  <a:solidFill>
                    <a:schemeClr val="bg1">
                      <a:lumMod val="50000"/>
                    </a:schemeClr>
                  </a:solidFill>
                  <a:latin typeface="Calibri" pitchFamily="34" charset="0"/>
                  <a:cs typeface="Calibri" panose="020F0502020204030204" pitchFamily="34" charset="0"/>
                </a:rPr>
              </a:br>
              <a:r>
                <a:rPr lang="en-US" sz="3600" dirty="0" smtClean="0">
                  <a:solidFill>
                    <a:schemeClr val="bg1">
                      <a:lumMod val="50000"/>
                    </a:schemeClr>
                  </a:solidFill>
                  <a:latin typeface="Calibri" pitchFamily="34" charset="0"/>
                  <a:cs typeface="Calibri" panose="020F0502020204030204" pitchFamily="34" charset="0"/>
                </a:rPr>
                <a:t>[This sidebar area does not print.]</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281342" y="9260274"/>
              <a:ext cx="11904515" cy="10246926"/>
            </a:xfrm>
            <a:prstGeom prst="rect">
              <a:avLst/>
            </a:prstGeom>
          </p:spPr>
        </p:pic>
      </p:grpSp>
    </p:spTree>
    <p:extLst>
      <p:ext uri="{BB962C8B-B14F-4D97-AF65-F5344CB8AC3E}">
        <p14:creationId xmlns:p14="http://schemas.microsoft.com/office/powerpoint/2010/main" val="17439682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85D6BDF-9D0E-4E2B-85B8-D8F4790360C9}" type="datetimeFigureOut">
              <a:rPr lang="en-US" smtClean="0"/>
              <a:t>4/20/2015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3653216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0" y="8206745"/>
            <a:ext cx="37856160" cy="13693138"/>
          </a:xfrm>
        </p:spPr>
        <p:txBody>
          <a:bodyPr anchor="b"/>
          <a:lstStyle>
            <a:lvl1pPr>
              <a:defRPr sz="21600"/>
            </a:lvl1pPr>
          </a:lstStyle>
          <a:p>
            <a:r>
              <a:rPr lang="en-US" smtClean="0"/>
              <a:t>Click to edit Master title style</a:t>
            </a:r>
            <a:endParaRPr lang="en-US"/>
          </a:p>
        </p:txBody>
      </p:sp>
      <p:sp>
        <p:nvSpPr>
          <p:cNvPr id="3" name="Text Placeholder 2"/>
          <p:cNvSpPr>
            <a:spLocks noGrp="1"/>
          </p:cNvSpPr>
          <p:nvPr>
            <p:ph type="body" idx="1"/>
          </p:nvPr>
        </p:nvSpPr>
        <p:spPr>
          <a:xfrm>
            <a:off x="2994660" y="22029425"/>
            <a:ext cx="37856160" cy="7200898"/>
          </a:xfrm>
        </p:spPr>
        <p:txBody>
          <a:bodyPr/>
          <a:lstStyle>
            <a:lvl1pPr marL="0" indent="0">
              <a:buNone/>
              <a:defRPr sz="8640">
                <a:solidFill>
                  <a:schemeClr val="tx1">
                    <a:tint val="75000"/>
                  </a:schemeClr>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5D6BDF-9D0E-4E2B-85B8-D8F4790360C9}" type="datetimeFigureOut">
              <a:rPr lang="en-US" smtClean="0"/>
              <a:t>4/20/2015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2897911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75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2199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5D6BDF-9D0E-4E2B-85B8-D8F4790360C9}" type="datetimeFigureOut">
              <a:rPr lang="en-US" smtClean="0"/>
              <a:t>4/20/2015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27102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3"/>
            <a:ext cx="37856160" cy="636270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3023239" y="8069582"/>
            <a:ext cx="18568033"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smtClean="0"/>
              <a:t>Click to edit Master text styles</a:t>
            </a:r>
          </a:p>
        </p:txBody>
      </p:sp>
      <p:sp>
        <p:nvSpPr>
          <p:cNvPr id="4" name="Content Placeholder 3"/>
          <p:cNvSpPr>
            <a:spLocks noGrp="1"/>
          </p:cNvSpPr>
          <p:nvPr>
            <p:ph sz="half" idx="2"/>
          </p:nvPr>
        </p:nvSpPr>
        <p:spPr>
          <a:xfrm>
            <a:off x="3023239" y="12024360"/>
            <a:ext cx="18568033"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19920" y="8069582"/>
            <a:ext cx="18659477" cy="3954778"/>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smtClean="0"/>
              <a:t>Click to edit Master text styles</a:t>
            </a:r>
          </a:p>
        </p:txBody>
      </p:sp>
      <p:sp>
        <p:nvSpPr>
          <p:cNvPr id="6" name="Content Placeholder 5"/>
          <p:cNvSpPr>
            <a:spLocks noGrp="1"/>
          </p:cNvSpPr>
          <p:nvPr>
            <p:ph sz="quarter" idx="4"/>
          </p:nvPr>
        </p:nvSpPr>
        <p:spPr>
          <a:xfrm>
            <a:off x="22219920" y="12024360"/>
            <a:ext cx="18659477"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85D6BDF-9D0E-4E2B-85B8-D8F4790360C9}" type="datetimeFigureOut">
              <a:rPr lang="en-US" smtClean="0"/>
              <a:t>4/20/2015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2073494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5D6BDF-9D0E-4E2B-85B8-D8F4790360C9}" type="datetimeFigureOut">
              <a:rPr lang="en-US" smtClean="0"/>
              <a:t>4/20/2015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795034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5D6BDF-9D0E-4E2B-85B8-D8F4790360C9}" type="datetimeFigureOut">
              <a:rPr lang="en-US" smtClean="0"/>
              <a:t>4/20/2015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4287636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9" y="2194560"/>
            <a:ext cx="14156053" cy="7680960"/>
          </a:xfrm>
        </p:spPr>
        <p:txBody>
          <a:bodyPr anchor="b"/>
          <a:lstStyle>
            <a:lvl1pPr>
              <a:defRPr sz="11520"/>
            </a:lvl1pPr>
          </a:lstStyle>
          <a:p>
            <a:r>
              <a:rPr lang="en-US" smtClean="0"/>
              <a:t>Click to edit Master title style</a:t>
            </a:r>
            <a:endParaRPr lang="en-US"/>
          </a:p>
        </p:txBody>
      </p:sp>
      <p:sp>
        <p:nvSpPr>
          <p:cNvPr id="3" name="Content Placeholder 2"/>
          <p:cNvSpPr>
            <a:spLocks noGrp="1"/>
          </p:cNvSpPr>
          <p:nvPr>
            <p:ph idx="1"/>
          </p:nvPr>
        </p:nvSpPr>
        <p:spPr>
          <a:xfrm>
            <a:off x="18659477" y="4739642"/>
            <a:ext cx="22219920" cy="233934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5D6BDF-9D0E-4E2B-85B8-D8F4790360C9}" type="datetimeFigureOut">
              <a:rPr lang="en-US" smtClean="0"/>
              <a:t>4/20/2015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3324873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9" y="2194560"/>
            <a:ext cx="14156053" cy="7680960"/>
          </a:xfrm>
        </p:spPr>
        <p:txBody>
          <a:bodyPr anchor="b"/>
          <a:lstStyle>
            <a:lvl1pPr>
              <a:defRPr sz="11520"/>
            </a:lvl1pPr>
          </a:lstStyle>
          <a:p>
            <a:r>
              <a:rPr lang="en-US" smtClean="0"/>
              <a:t>Click to edit Master title style</a:t>
            </a:r>
            <a:endParaRPr lang="en-US"/>
          </a:p>
        </p:txBody>
      </p:sp>
      <p:sp>
        <p:nvSpPr>
          <p:cNvPr id="3" name="Picture Placeholder 2"/>
          <p:cNvSpPr>
            <a:spLocks noGrp="1"/>
          </p:cNvSpPr>
          <p:nvPr>
            <p:ph type="pic" idx="1"/>
          </p:nvPr>
        </p:nvSpPr>
        <p:spPr>
          <a:xfrm>
            <a:off x="18659477" y="4739642"/>
            <a:ext cx="22219920" cy="23393400"/>
          </a:xfrm>
        </p:spPr>
        <p:txBody>
          <a:bodyPr/>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endParaRPr lang="en-US" dirty="0"/>
          </a:p>
        </p:txBody>
      </p:sp>
      <p:sp>
        <p:nvSpPr>
          <p:cNvPr id="4" name="Text Placeholder 3"/>
          <p:cNvSpPr>
            <a:spLocks noGrp="1"/>
          </p:cNvSpPr>
          <p:nvPr>
            <p:ph type="body" sz="half" idx="2"/>
          </p:nvPr>
        </p:nvSpPr>
        <p:spPr>
          <a:xfrm>
            <a:off x="3023239" y="9875520"/>
            <a:ext cx="14156053" cy="18295622"/>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5D6BDF-9D0E-4E2B-85B8-D8F4790360C9}" type="datetimeFigureOut">
              <a:rPr lang="en-US" smtClean="0"/>
              <a:t>4/20/2015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B075EA-769C-4ECD-B48E-D6FCDC24F876}" type="slidenum">
              <a:rPr lang="en-US" smtClean="0"/>
              <a:t>‹#›</a:t>
            </a:fld>
            <a:endParaRPr lang="en-US" dirty="0"/>
          </a:p>
        </p:txBody>
      </p:sp>
    </p:spTree>
    <p:extLst>
      <p:ext uri="{BB962C8B-B14F-4D97-AF65-F5344CB8AC3E}">
        <p14:creationId xmlns:p14="http://schemas.microsoft.com/office/powerpoint/2010/main" val="1135380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3"/>
            <a:ext cx="37856160" cy="6362702"/>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17520" y="30510482"/>
            <a:ext cx="9875520" cy="1752600"/>
          </a:xfrm>
          <a:prstGeom prst="rect">
            <a:avLst/>
          </a:prstGeom>
        </p:spPr>
        <p:txBody>
          <a:bodyPr vert="horz" lIns="91440" tIns="45720" rIns="91440" bIns="45720" rtlCol="0" anchor="ctr"/>
          <a:lstStyle>
            <a:lvl1pPr algn="l">
              <a:defRPr sz="4320">
                <a:solidFill>
                  <a:schemeClr val="tx1">
                    <a:tint val="75000"/>
                  </a:schemeClr>
                </a:solidFill>
              </a:defRPr>
            </a:lvl1pPr>
          </a:lstStyle>
          <a:p>
            <a:fld id="{985D6BDF-9D0E-4E2B-85B8-D8F4790360C9}" type="datetimeFigureOut">
              <a:rPr lang="en-US" smtClean="0"/>
              <a:t>4/20/2015</a:t>
            </a:fld>
            <a:endParaRPr lang="en-US" dirty="0"/>
          </a:p>
        </p:txBody>
      </p:sp>
      <p:sp>
        <p:nvSpPr>
          <p:cNvPr id="5" name="Footer Placeholder 4"/>
          <p:cNvSpPr>
            <a:spLocks noGrp="1"/>
          </p:cNvSpPr>
          <p:nvPr>
            <p:ph type="ftr" sz="quarter" idx="3"/>
          </p:nvPr>
        </p:nvSpPr>
        <p:spPr>
          <a:xfrm>
            <a:off x="14538960" y="30510482"/>
            <a:ext cx="14813280" cy="17526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0998160" y="30510482"/>
            <a:ext cx="9875520" cy="1752600"/>
          </a:xfrm>
          <a:prstGeom prst="rect">
            <a:avLst/>
          </a:prstGeom>
        </p:spPr>
        <p:txBody>
          <a:bodyPr vert="horz" lIns="91440" tIns="45720" rIns="91440" bIns="45720" rtlCol="0" anchor="ctr"/>
          <a:lstStyle>
            <a:lvl1pPr algn="r">
              <a:defRPr sz="4320">
                <a:solidFill>
                  <a:schemeClr val="tx1">
                    <a:tint val="75000"/>
                  </a:schemeClr>
                </a:solidFill>
              </a:defRPr>
            </a:lvl1pPr>
          </a:lstStyle>
          <a:p>
            <a:fld id="{FBB075EA-769C-4ECD-B48E-D6FCDC24F876}" type="slidenum">
              <a:rPr lang="en-US" smtClean="0"/>
              <a:t>‹#›</a:t>
            </a:fld>
            <a:endParaRPr lang="en-US" dirty="0"/>
          </a:p>
        </p:txBody>
      </p:sp>
    </p:spTree>
    <p:extLst>
      <p:ext uri="{BB962C8B-B14F-4D97-AF65-F5344CB8AC3E}">
        <p14:creationId xmlns:p14="http://schemas.microsoft.com/office/powerpoint/2010/main" val="1340615578"/>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chart" Target="../charts/chart1.xml"/><Relationship Id="rId7"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92"/>
          <p:cNvSpPr txBox="1">
            <a:spLocks noChangeArrowheads="1"/>
          </p:cNvSpPr>
          <p:nvPr/>
        </p:nvSpPr>
        <p:spPr bwMode="auto">
          <a:xfrm>
            <a:off x="15361920" y="5548538"/>
            <a:ext cx="13167360" cy="5863097"/>
          </a:xfrm>
          <a:prstGeom prst="rect">
            <a:avLst/>
          </a:prstGeom>
          <a:solidFill>
            <a:schemeClr val="bg1"/>
          </a:solidFill>
          <a:ln w="12700">
            <a:solidFill>
              <a:schemeClr val="accent1">
                <a:lumMod val="75000"/>
              </a:schemeClr>
            </a:solidFill>
          </a:ln>
          <a:effectLst/>
        </p:spPr>
        <p:txBody>
          <a:bodyPr lIns="137137" tIns="137137" rIns="137137" bIns="137137">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300" dirty="0" smtClean="0">
                <a:latin typeface="Times New Roman" panose="02020603050405020304" pitchFamily="18" charset="0"/>
              </a:rPr>
              <a:t>The study </a:t>
            </a:r>
            <a:r>
              <a:rPr lang="en-US" sz="3300" dirty="0">
                <a:latin typeface="Times New Roman" panose="02020603050405020304" pitchFamily="18" charset="0"/>
              </a:rPr>
              <a:t>area consisted of 17 </a:t>
            </a:r>
            <a:r>
              <a:rPr lang="en-US" sz="3300" dirty="0" smtClean="0">
                <a:latin typeface="Times New Roman" panose="02020603050405020304" pitchFamily="18" charset="0"/>
              </a:rPr>
              <a:t>parks </a:t>
            </a:r>
            <a:r>
              <a:rPr lang="en-US" sz="3300" dirty="0">
                <a:latin typeface="Times New Roman" panose="02020603050405020304" pitchFamily="18" charset="0"/>
              </a:rPr>
              <a:t>in Rock </a:t>
            </a:r>
            <a:r>
              <a:rPr lang="en-US" sz="3300" dirty="0" smtClean="0">
                <a:latin typeface="Times New Roman" panose="02020603050405020304" pitchFamily="18" charset="0"/>
              </a:rPr>
              <a:t>Island, IL (Figs. 1-2).  In fall </a:t>
            </a:r>
            <a:r>
              <a:rPr lang="en-US" sz="3300" dirty="0">
                <a:latin typeface="Times New Roman" panose="02020603050405020304" pitchFamily="18" charset="0"/>
              </a:rPr>
              <a:t>of 2013, EAB beetles were found in Hasselroth Park in southwest Rock </a:t>
            </a:r>
            <a:r>
              <a:rPr lang="en-US" sz="3300" dirty="0" smtClean="0">
                <a:latin typeface="Times New Roman" panose="02020603050405020304" pitchFamily="18" charset="0"/>
              </a:rPr>
              <a:t>Island. The park  </a:t>
            </a:r>
            <a:r>
              <a:rPr lang="en-US" sz="3300" dirty="0">
                <a:latin typeface="Times New Roman" panose="02020603050405020304" pitchFamily="18" charset="0"/>
              </a:rPr>
              <a:t>is separated from the main part of the city by the Rock </a:t>
            </a:r>
            <a:r>
              <a:rPr lang="en-US" sz="3300" dirty="0" smtClean="0">
                <a:latin typeface="Times New Roman" panose="02020603050405020304" pitchFamily="18" charset="0"/>
              </a:rPr>
              <a:t>River. In </a:t>
            </a:r>
            <a:r>
              <a:rPr lang="en-US" sz="3300" dirty="0">
                <a:latin typeface="Times New Roman" panose="02020603050405020304" pitchFamily="18" charset="0"/>
              </a:rPr>
              <a:t>the summer of 2014, </a:t>
            </a:r>
            <a:r>
              <a:rPr lang="en-US" sz="3300" dirty="0" smtClean="0">
                <a:latin typeface="Times New Roman" panose="02020603050405020304" pitchFamily="18" charset="0"/>
              </a:rPr>
              <a:t>an inventory of </a:t>
            </a:r>
            <a:r>
              <a:rPr lang="en-US" sz="3300" dirty="0">
                <a:latin typeface="Times New Roman" panose="02020603050405020304" pitchFamily="18" charset="0"/>
              </a:rPr>
              <a:t>all trees in manicured areas of all 17 </a:t>
            </a:r>
            <a:r>
              <a:rPr lang="en-US" sz="3300" dirty="0" smtClean="0">
                <a:latin typeface="Times New Roman" panose="02020603050405020304" pitchFamily="18" charset="0"/>
              </a:rPr>
              <a:t>parks was completed. Tree </a:t>
            </a:r>
            <a:r>
              <a:rPr lang="en-US" sz="3300" dirty="0">
                <a:latin typeface="Times New Roman" panose="02020603050405020304" pitchFamily="18" charset="0"/>
              </a:rPr>
              <a:t>richness </a:t>
            </a:r>
            <a:r>
              <a:rPr lang="en-US" sz="3300" dirty="0" smtClean="0">
                <a:latin typeface="Times New Roman" panose="02020603050405020304" pitchFamily="18" charset="0"/>
              </a:rPr>
              <a:t>and the </a:t>
            </a:r>
            <a:r>
              <a:rPr lang="en-US" sz="3300" dirty="0">
                <a:latin typeface="Times New Roman" panose="02020603050405020304" pitchFamily="18" charset="0"/>
              </a:rPr>
              <a:t>five most abundant </a:t>
            </a:r>
            <a:r>
              <a:rPr lang="en-US" sz="3300" dirty="0" smtClean="0">
                <a:latin typeface="Times New Roman" panose="02020603050405020304" pitchFamily="18" charset="0"/>
              </a:rPr>
              <a:t>species were calculated for each park. ArcGIS was used to identify all parcels within an </a:t>
            </a:r>
            <a:r>
              <a:rPr lang="en-US" sz="3300" dirty="0">
                <a:latin typeface="Times New Roman" panose="02020603050405020304" pitchFamily="18" charset="0"/>
              </a:rPr>
              <a:t>800 meter </a:t>
            </a:r>
            <a:r>
              <a:rPr lang="en-US" sz="3300" dirty="0" smtClean="0">
                <a:latin typeface="Times New Roman" panose="02020603050405020304" pitchFamily="18" charset="0"/>
              </a:rPr>
              <a:t>buffer around </a:t>
            </a:r>
            <a:r>
              <a:rPr lang="en-US" sz="3300" dirty="0">
                <a:latin typeface="Times New Roman" panose="02020603050405020304" pitchFamily="18" charset="0"/>
              </a:rPr>
              <a:t>each </a:t>
            </a:r>
            <a:r>
              <a:rPr lang="en-US" sz="3300" dirty="0" smtClean="0">
                <a:latin typeface="Times New Roman" panose="02020603050405020304" pitchFamily="18" charset="0"/>
              </a:rPr>
              <a:t>park. Socioeconomic status was estimated using the mean assessed </a:t>
            </a:r>
            <a:r>
              <a:rPr lang="en-US" sz="3300" dirty="0">
                <a:latin typeface="Times New Roman" panose="02020603050405020304" pitchFamily="18" charset="0"/>
              </a:rPr>
              <a:t>property values of these </a:t>
            </a:r>
            <a:r>
              <a:rPr lang="en-US" sz="3300" dirty="0" smtClean="0">
                <a:latin typeface="Times New Roman" panose="02020603050405020304" pitchFamily="18" charset="0"/>
              </a:rPr>
              <a:t>parcels. The mean age of all houses within the buffer was also calculated. Bivariate </a:t>
            </a:r>
            <a:r>
              <a:rPr lang="en-US" sz="3300" dirty="0">
                <a:latin typeface="Times New Roman" panose="02020603050405020304" pitchFamily="18" charset="0"/>
              </a:rPr>
              <a:t>correlations (alpha = 0.05) using </a:t>
            </a:r>
            <a:r>
              <a:rPr lang="en-US" sz="3300" dirty="0" smtClean="0">
                <a:latin typeface="Times New Roman" panose="02020603050405020304" pitchFamily="18" charset="0"/>
              </a:rPr>
              <a:t>SPSS was used to assess the </a:t>
            </a:r>
            <a:r>
              <a:rPr lang="en-US" sz="3300" dirty="0">
                <a:latin typeface="Times New Roman" panose="02020603050405020304" pitchFamily="18" charset="0"/>
              </a:rPr>
              <a:t>relationship between tree richness and household age and mean assessed </a:t>
            </a:r>
            <a:r>
              <a:rPr lang="en-US" sz="3300" dirty="0" smtClean="0">
                <a:latin typeface="Times New Roman" panose="02020603050405020304" pitchFamily="18" charset="0"/>
              </a:rPr>
              <a:t>value.</a:t>
            </a:r>
            <a:endParaRPr lang="en-US" sz="3300" dirty="0">
              <a:latin typeface="Times New Roman" panose="02020603050405020304" pitchFamily="18" charset="0"/>
            </a:endParaRPr>
          </a:p>
        </p:txBody>
      </p:sp>
      <p:sp>
        <p:nvSpPr>
          <p:cNvPr id="11" name="Text Box 190"/>
          <p:cNvSpPr txBox="1">
            <a:spLocks noChangeArrowheads="1"/>
          </p:cNvSpPr>
          <p:nvPr/>
        </p:nvSpPr>
        <p:spPr bwMode="auto">
          <a:xfrm>
            <a:off x="1327528" y="5582828"/>
            <a:ext cx="13455326" cy="12464904"/>
          </a:xfrm>
          <a:prstGeom prst="rect">
            <a:avLst/>
          </a:prstGeom>
          <a:solidFill>
            <a:schemeClr val="bg1"/>
          </a:solidFill>
          <a:ln w="12700">
            <a:solidFill>
              <a:schemeClr val="accent1">
                <a:lumMod val="75000"/>
              </a:schemeClr>
            </a:solidFill>
          </a:ln>
          <a:effectLst/>
        </p:spPr>
        <p:txBody>
          <a:bodyPr wrap="square" lIns="137137" tIns="137137" rIns="137137" bIns="137137">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300" dirty="0" smtClean="0">
                <a:latin typeface="Times New Roman" panose="02020603050405020304" pitchFamily="18" charset="0"/>
                <a:cs typeface="Times New Roman" panose="02020603050405020304" pitchFamily="18" charset="0"/>
              </a:rPr>
              <a:t>Loss of biodiversity is something we are facing globally, which can change the function of an ecosystem at the local level</a:t>
            </a:r>
            <a:r>
              <a:rPr lang="en-US" sz="3300" baseline="30000" dirty="0" smtClean="0">
                <a:latin typeface="Times New Roman" panose="02020603050405020304" pitchFamily="18" charset="0"/>
                <a:cs typeface="Times New Roman" panose="02020603050405020304" pitchFamily="18" charset="0"/>
              </a:rPr>
              <a:t>1</a:t>
            </a:r>
            <a:r>
              <a:rPr lang="en-US" sz="3300" dirty="0" smtClean="0">
                <a:latin typeface="Times New Roman" panose="02020603050405020304" pitchFamily="18" charset="0"/>
                <a:cs typeface="Times New Roman" panose="02020603050405020304" pitchFamily="18" charset="0"/>
              </a:rPr>
              <a:t>. Changing biodiversity increases likeliness of species invasions and can have direct consequences for human economic and social activities.  Since Dutch elm disease’s introduction to the United States, tree diversity has been viewed as an important buffer against tree loss</a:t>
            </a:r>
            <a:r>
              <a:rPr lang="en-US" sz="3300" baseline="30000" dirty="0" smtClean="0">
                <a:latin typeface="Times New Roman" panose="02020603050405020304" pitchFamily="18" charset="0"/>
                <a:cs typeface="Times New Roman" panose="02020603050405020304" pitchFamily="18" charset="0"/>
              </a:rPr>
              <a:t>2,7</a:t>
            </a:r>
            <a:r>
              <a:rPr lang="en-US" sz="3300" dirty="0" smtClean="0">
                <a:latin typeface="Times New Roman" panose="02020603050405020304" pitchFamily="18" charset="0"/>
                <a:cs typeface="Times New Roman" panose="02020603050405020304" pitchFamily="18" charset="0"/>
              </a:rPr>
              <a:t>.  Biodiversity in the urban setting is influenced by many factors include: park or woodlot size</a:t>
            </a:r>
            <a:r>
              <a:rPr lang="en-US" sz="3300" baseline="30000" dirty="0" smtClean="0">
                <a:latin typeface="Times New Roman" panose="02020603050405020304" pitchFamily="18" charset="0"/>
                <a:cs typeface="Times New Roman" panose="02020603050405020304" pitchFamily="18" charset="0"/>
              </a:rPr>
              <a:t>1,3</a:t>
            </a:r>
            <a:r>
              <a:rPr lang="en-US" sz="3300" dirty="0" smtClean="0">
                <a:latin typeface="Times New Roman" panose="02020603050405020304" pitchFamily="18" charset="0"/>
                <a:cs typeface="Times New Roman" panose="02020603050405020304" pitchFamily="18" charset="0"/>
              </a:rPr>
              <a:t>, age of a housing development</a:t>
            </a:r>
            <a:r>
              <a:rPr lang="en-US" sz="3300" baseline="30000" dirty="0" smtClean="0">
                <a:latin typeface="Times New Roman" panose="02020603050405020304" pitchFamily="18" charset="0"/>
                <a:cs typeface="Times New Roman" panose="02020603050405020304" pitchFamily="18" charset="0"/>
              </a:rPr>
              <a:t>5</a:t>
            </a:r>
            <a:r>
              <a:rPr lang="en-US" sz="3300" dirty="0" smtClean="0">
                <a:latin typeface="Times New Roman" panose="02020603050405020304" pitchFamily="18" charset="0"/>
                <a:cs typeface="Times New Roman" panose="02020603050405020304" pitchFamily="18" charset="0"/>
              </a:rPr>
              <a:t>, the elevation of a location</a:t>
            </a:r>
            <a:r>
              <a:rPr lang="en-US" sz="3300" baseline="30000" dirty="0" smtClean="0">
                <a:latin typeface="Times New Roman" panose="02020603050405020304" pitchFamily="18" charset="0"/>
                <a:cs typeface="Times New Roman" panose="02020603050405020304" pitchFamily="18" charset="0"/>
              </a:rPr>
              <a:t>6</a:t>
            </a:r>
            <a:r>
              <a:rPr lang="en-US" sz="3300" dirty="0" smtClean="0">
                <a:latin typeface="Times New Roman" panose="02020603050405020304" pitchFamily="18" charset="0"/>
                <a:cs typeface="Times New Roman" panose="02020603050405020304" pitchFamily="18" charset="0"/>
              </a:rPr>
              <a:t>, and socioeconomic status of the neighborhood , which is usually the largest factor</a:t>
            </a:r>
            <a:r>
              <a:rPr lang="en-US" sz="3300" baseline="30000" dirty="0" smtClean="0">
                <a:latin typeface="Times New Roman" panose="02020603050405020304" pitchFamily="18" charset="0"/>
                <a:cs typeface="Times New Roman" panose="02020603050405020304" pitchFamily="18" charset="0"/>
              </a:rPr>
              <a:t>1,4,5,6</a:t>
            </a:r>
            <a:r>
              <a:rPr lang="en-US" sz="3300" dirty="0" smtClean="0">
                <a:latin typeface="Times New Roman" panose="02020603050405020304" pitchFamily="18" charset="0"/>
                <a:cs typeface="Times New Roman" panose="02020603050405020304" pitchFamily="18" charset="0"/>
              </a:rPr>
              <a:t>. </a:t>
            </a:r>
            <a:r>
              <a:rPr lang="en-US" sz="3300" dirty="0">
                <a:latin typeface="Times New Roman" panose="02020603050405020304" pitchFamily="18" charset="0"/>
                <a:cs typeface="Times New Roman" panose="02020603050405020304" pitchFamily="18" charset="0"/>
              </a:rPr>
              <a:t> </a:t>
            </a:r>
            <a:r>
              <a:rPr lang="en-US" sz="3300" dirty="0" smtClean="0">
                <a:latin typeface="Times New Roman" panose="02020603050405020304" pitchFamily="18" charset="0"/>
                <a:cs typeface="Times New Roman" panose="02020603050405020304" pitchFamily="18" charset="0"/>
              </a:rPr>
              <a:t>The emerald ash borer (EAB) and the Asian long-horned beetle arrived in North America just over a decade ago.  These two insects are projected to kill more than </a:t>
            </a:r>
            <a:r>
              <a:rPr lang="en-US" sz="3300" dirty="0">
                <a:latin typeface="Times New Roman" panose="02020603050405020304" pitchFamily="18" charset="0"/>
                <a:cs typeface="Times New Roman" panose="02020603050405020304" pitchFamily="18" charset="0"/>
              </a:rPr>
              <a:t>1</a:t>
            </a:r>
            <a:r>
              <a:rPr lang="en-US" sz="3300" dirty="0" smtClean="0">
                <a:latin typeface="Times New Roman" panose="02020603050405020304" pitchFamily="18" charset="0"/>
                <a:cs typeface="Times New Roman" panose="02020603050405020304" pitchFamily="18" charset="0"/>
              </a:rPr>
              <a:t>.2 billion trees at a value of around $669 billion</a:t>
            </a:r>
            <a:r>
              <a:rPr lang="en-US" sz="3300" baseline="30000" dirty="0" smtClean="0">
                <a:latin typeface="Times New Roman" panose="02020603050405020304" pitchFamily="18" charset="0"/>
                <a:cs typeface="Times New Roman" panose="02020603050405020304" pitchFamily="18" charset="0"/>
              </a:rPr>
              <a:t>7</a:t>
            </a:r>
            <a:r>
              <a:rPr lang="en-US" sz="3300" dirty="0" smtClean="0">
                <a:latin typeface="Times New Roman" panose="02020603050405020304" pitchFamily="18" charset="0"/>
                <a:cs typeface="Times New Roman" panose="02020603050405020304" pitchFamily="18" charset="0"/>
              </a:rPr>
              <a:t>.  Conserving and enhancing tree biodiversity in urban and suburban settings is critical to ensuring the resilience of urban ecosystems during this invasion.  One place that city planners can put their focus is urban parks because they are often important sources of tree diversity and provides critical ecosystem services </a:t>
            </a:r>
            <a:r>
              <a:rPr lang="en-US" sz="3300" baseline="30000" dirty="0" smtClean="0">
                <a:latin typeface="Times New Roman" panose="02020603050405020304" pitchFamily="18" charset="0"/>
                <a:cs typeface="Times New Roman" panose="02020603050405020304" pitchFamily="18" charset="0"/>
              </a:rPr>
              <a:t>6,8</a:t>
            </a:r>
            <a:r>
              <a:rPr lang="en-US" sz="3300" dirty="0">
                <a:latin typeface="Times New Roman" panose="02020603050405020304" pitchFamily="18" charset="0"/>
                <a:cs typeface="Times New Roman" panose="02020603050405020304" pitchFamily="18" charset="0"/>
              </a:rPr>
              <a:t>. </a:t>
            </a:r>
            <a:r>
              <a:rPr lang="en-US" sz="3300" dirty="0" smtClean="0">
                <a:latin typeface="Times New Roman" panose="02020603050405020304" pitchFamily="18" charset="0"/>
                <a:cs typeface="Times New Roman" panose="02020603050405020304" pitchFamily="18" charset="0"/>
              </a:rPr>
              <a:t>I used the urban </a:t>
            </a:r>
            <a:r>
              <a:rPr lang="en-US" sz="3300" dirty="0">
                <a:latin typeface="Times New Roman" panose="02020603050405020304" pitchFamily="18" charset="0"/>
                <a:cs typeface="Times New Roman" panose="02020603050405020304" pitchFamily="18" charset="0"/>
              </a:rPr>
              <a:t>parks in Rock Island, IL to assess </a:t>
            </a:r>
            <a:r>
              <a:rPr lang="en-US" sz="3300" dirty="0" smtClean="0">
                <a:latin typeface="Times New Roman" panose="02020603050405020304" pitchFamily="18" charset="0"/>
                <a:cs typeface="Times New Roman" panose="02020603050405020304" pitchFamily="18" charset="0"/>
              </a:rPr>
              <a:t>urban tree diversity. </a:t>
            </a:r>
          </a:p>
          <a:p>
            <a:pPr eaLnBrk="1" hangingPunct="1"/>
            <a:endParaRPr lang="en-US" sz="3300" dirty="0" smtClean="0">
              <a:latin typeface="Times New Roman" panose="02020603050405020304" pitchFamily="18" charset="0"/>
              <a:cs typeface="Times New Roman" panose="02020603050405020304" pitchFamily="18" charset="0"/>
            </a:endParaRPr>
          </a:p>
          <a:p>
            <a:pPr algn="ctr" eaLnBrk="1" hangingPunct="1"/>
            <a:r>
              <a:rPr lang="en-US" sz="3300" b="1" dirty="0" smtClean="0">
                <a:latin typeface="Times New Roman" panose="02020603050405020304" pitchFamily="18" charset="0"/>
                <a:cs typeface="Times New Roman" panose="02020603050405020304" pitchFamily="18" charset="0"/>
              </a:rPr>
              <a:t>Research Questions</a:t>
            </a:r>
          </a:p>
          <a:p>
            <a:pPr marL="1428750" lvl="2" indent="-514350" eaLnBrk="1" hangingPunct="1">
              <a:buFont typeface="+mj-lt"/>
              <a:buAutoNum type="arabicPeriod"/>
            </a:pPr>
            <a:r>
              <a:rPr lang="en-US" sz="3300" dirty="0" smtClean="0">
                <a:latin typeface="Times New Roman" panose="02020603050405020304" pitchFamily="18" charset="0"/>
                <a:cs typeface="Times New Roman" panose="02020603050405020304" pitchFamily="18" charset="0"/>
              </a:rPr>
              <a:t>Are there </a:t>
            </a:r>
            <a:r>
              <a:rPr lang="en-US" sz="3300" dirty="0">
                <a:latin typeface="Times New Roman" panose="02020603050405020304" pitchFamily="18" charset="0"/>
                <a:cs typeface="Times New Roman" panose="02020603050405020304" pitchFamily="18" charset="0"/>
              </a:rPr>
              <a:t>differences in the diversity and composition of the urban forests across </a:t>
            </a:r>
            <a:r>
              <a:rPr lang="en-US" sz="3300" dirty="0" smtClean="0">
                <a:latin typeface="Times New Roman" panose="02020603050405020304" pitchFamily="18" charset="0"/>
                <a:cs typeface="Times New Roman" panose="02020603050405020304" pitchFamily="18" charset="0"/>
              </a:rPr>
              <a:t>the parks?</a:t>
            </a:r>
            <a:endParaRPr lang="en-US" sz="3300" dirty="0">
              <a:latin typeface="Times New Roman" panose="02020603050405020304" pitchFamily="18" charset="0"/>
              <a:cs typeface="Times New Roman" panose="02020603050405020304" pitchFamily="18" charset="0"/>
            </a:endParaRPr>
          </a:p>
          <a:p>
            <a:pPr marL="1428750" lvl="2" indent="-514350" eaLnBrk="1" hangingPunct="1">
              <a:buFont typeface="+mj-lt"/>
              <a:buAutoNum type="arabicPeriod"/>
            </a:pPr>
            <a:r>
              <a:rPr lang="en-US" sz="3300" dirty="0" smtClean="0">
                <a:latin typeface="Times New Roman" panose="02020603050405020304" pitchFamily="18" charset="0"/>
                <a:cs typeface="Times New Roman" panose="02020603050405020304" pitchFamily="18" charset="0"/>
              </a:rPr>
              <a:t>What is </a:t>
            </a:r>
            <a:r>
              <a:rPr lang="en-US" sz="3300" dirty="0">
                <a:latin typeface="Times New Roman" panose="02020603050405020304" pitchFamily="18" charset="0"/>
                <a:cs typeface="Times New Roman" panose="02020603050405020304" pitchFamily="18" charset="0"/>
              </a:rPr>
              <a:t>the relationship between such diversity and the socioeconomic status and age of homes </a:t>
            </a:r>
            <a:r>
              <a:rPr lang="en-US" sz="3300" dirty="0" smtClean="0">
                <a:latin typeface="Times New Roman" panose="02020603050405020304" pitchFamily="18" charset="0"/>
                <a:cs typeface="Times New Roman" panose="02020603050405020304" pitchFamily="18" charset="0"/>
              </a:rPr>
              <a:t>in </a:t>
            </a:r>
            <a:r>
              <a:rPr lang="en-US" sz="3300" dirty="0">
                <a:latin typeface="Times New Roman" panose="02020603050405020304" pitchFamily="18" charset="0"/>
                <a:cs typeface="Times New Roman" panose="02020603050405020304" pitchFamily="18" charset="0"/>
              </a:rPr>
              <a:t>the surrounding </a:t>
            </a:r>
            <a:r>
              <a:rPr lang="en-US" sz="3300" dirty="0" smtClean="0">
                <a:latin typeface="Times New Roman" panose="02020603050405020304" pitchFamily="18" charset="0"/>
                <a:cs typeface="Times New Roman" panose="02020603050405020304" pitchFamily="18" charset="0"/>
              </a:rPr>
              <a:t>neighborhoods?</a:t>
            </a:r>
            <a:endParaRPr lang="en-US" sz="3300" dirty="0">
              <a:latin typeface="Times New Roman" panose="02020603050405020304" pitchFamily="18" charset="0"/>
              <a:cs typeface="Times New Roman" panose="02020603050405020304" pitchFamily="18" charset="0"/>
            </a:endParaRPr>
          </a:p>
        </p:txBody>
      </p:sp>
      <p:sp>
        <p:nvSpPr>
          <p:cNvPr id="4" name="Text Box 122"/>
          <p:cNvSpPr txBox="1">
            <a:spLocks noChangeArrowheads="1"/>
          </p:cNvSpPr>
          <p:nvPr/>
        </p:nvSpPr>
        <p:spPr bwMode="auto">
          <a:xfrm>
            <a:off x="5486400" y="0"/>
            <a:ext cx="32918400" cy="2908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37" tIns="342842" rIns="137137" bIns="342842" anchor="ctr" anchorCtr="0">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7200" b="1" dirty="0">
                <a:solidFill>
                  <a:schemeClr val="accent3">
                    <a:lumMod val="20000"/>
                    <a:lumOff val="80000"/>
                  </a:schemeClr>
                </a:solidFill>
                <a:latin typeface="+mn-lt"/>
              </a:rPr>
              <a:t>Tree </a:t>
            </a:r>
            <a:r>
              <a:rPr lang="en-US" sz="7200" b="1" dirty="0" smtClean="0">
                <a:solidFill>
                  <a:schemeClr val="accent3">
                    <a:lumMod val="20000"/>
                    <a:lumOff val="80000"/>
                  </a:schemeClr>
                </a:solidFill>
                <a:latin typeface="+mn-lt"/>
              </a:rPr>
              <a:t>Inventory Analysis</a:t>
            </a:r>
            <a:r>
              <a:rPr lang="en-US" sz="7200" b="1" dirty="0">
                <a:solidFill>
                  <a:schemeClr val="accent3">
                    <a:lumMod val="20000"/>
                    <a:lumOff val="80000"/>
                  </a:schemeClr>
                </a:solidFill>
                <a:latin typeface="+mn-lt"/>
              </a:rPr>
              <a:t>: a C</a:t>
            </a:r>
            <a:r>
              <a:rPr lang="en-US" sz="7200" b="1" dirty="0" smtClean="0">
                <a:solidFill>
                  <a:schemeClr val="accent3">
                    <a:lumMod val="20000"/>
                    <a:lumOff val="80000"/>
                  </a:schemeClr>
                </a:solidFill>
                <a:latin typeface="+mn-lt"/>
              </a:rPr>
              <a:t>omparison </a:t>
            </a:r>
            <a:r>
              <a:rPr lang="en-US" sz="7200" b="1" dirty="0">
                <a:solidFill>
                  <a:schemeClr val="accent3">
                    <a:lumMod val="20000"/>
                    <a:lumOff val="80000"/>
                  </a:schemeClr>
                </a:solidFill>
                <a:latin typeface="+mn-lt"/>
              </a:rPr>
              <a:t>of </a:t>
            </a:r>
            <a:r>
              <a:rPr lang="en-US" sz="7200" b="1" dirty="0" smtClean="0">
                <a:solidFill>
                  <a:schemeClr val="accent3">
                    <a:lumMod val="20000"/>
                    <a:lumOff val="80000"/>
                  </a:schemeClr>
                </a:solidFill>
                <a:latin typeface="+mn-lt"/>
              </a:rPr>
              <a:t>Park </a:t>
            </a:r>
            <a:r>
              <a:rPr lang="en-US" sz="7200" b="1" dirty="0">
                <a:solidFill>
                  <a:schemeClr val="accent3">
                    <a:lumMod val="20000"/>
                    <a:lumOff val="80000"/>
                  </a:schemeClr>
                </a:solidFill>
                <a:latin typeface="+mn-lt"/>
              </a:rPr>
              <a:t>S</a:t>
            </a:r>
            <a:r>
              <a:rPr lang="en-US" sz="7200" b="1" dirty="0" smtClean="0">
                <a:solidFill>
                  <a:schemeClr val="accent3">
                    <a:lumMod val="20000"/>
                    <a:lumOff val="80000"/>
                  </a:schemeClr>
                </a:solidFill>
                <a:latin typeface="+mn-lt"/>
              </a:rPr>
              <a:t>pecies </a:t>
            </a:r>
            <a:r>
              <a:rPr lang="en-US" sz="7200" b="1" dirty="0">
                <a:solidFill>
                  <a:schemeClr val="accent3">
                    <a:lumMod val="20000"/>
                    <a:lumOff val="80000"/>
                  </a:schemeClr>
                </a:solidFill>
                <a:latin typeface="+mn-lt"/>
              </a:rPr>
              <a:t>R</a:t>
            </a:r>
            <a:r>
              <a:rPr lang="en-US" sz="7200" b="1" dirty="0" smtClean="0">
                <a:solidFill>
                  <a:schemeClr val="accent3">
                    <a:lumMod val="20000"/>
                    <a:lumOff val="80000"/>
                  </a:schemeClr>
                </a:solidFill>
                <a:latin typeface="+mn-lt"/>
              </a:rPr>
              <a:t>ichness </a:t>
            </a:r>
            <a:r>
              <a:rPr lang="en-US" sz="7200" b="1" dirty="0">
                <a:solidFill>
                  <a:schemeClr val="accent3">
                    <a:lumMod val="20000"/>
                    <a:lumOff val="80000"/>
                  </a:schemeClr>
                </a:solidFill>
                <a:latin typeface="+mn-lt"/>
              </a:rPr>
              <a:t>to the </a:t>
            </a:r>
            <a:r>
              <a:rPr lang="en-US" sz="7200" b="1" dirty="0" smtClean="0">
                <a:solidFill>
                  <a:schemeClr val="accent3">
                    <a:lumMod val="20000"/>
                    <a:lumOff val="80000"/>
                  </a:schemeClr>
                </a:solidFill>
                <a:latin typeface="+mn-lt"/>
              </a:rPr>
              <a:t>Surrounding </a:t>
            </a:r>
            <a:r>
              <a:rPr lang="en-US" sz="7200" b="1" dirty="0">
                <a:solidFill>
                  <a:schemeClr val="accent3">
                    <a:lumMod val="20000"/>
                    <a:lumOff val="80000"/>
                  </a:schemeClr>
                </a:solidFill>
                <a:latin typeface="+mn-lt"/>
              </a:rPr>
              <a:t>N</a:t>
            </a:r>
            <a:r>
              <a:rPr lang="en-US" sz="7200" b="1" dirty="0" smtClean="0">
                <a:solidFill>
                  <a:schemeClr val="accent3">
                    <a:lumMod val="20000"/>
                    <a:lumOff val="80000"/>
                  </a:schemeClr>
                </a:solidFill>
                <a:latin typeface="+mn-lt"/>
              </a:rPr>
              <a:t>eighborhoods </a:t>
            </a:r>
            <a:r>
              <a:rPr lang="en-US" sz="7200" b="1" dirty="0">
                <a:solidFill>
                  <a:schemeClr val="accent3">
                    <a:lumMod val="20000"/>
                    <a:lumOff val="80000"/>
                  </a:schemeClr>
                </a:solidFill>
                <a:latin typeface="+mn-lt"/>
              </a:rPr>
              <a:t>in Rock Island, IL</a:t>
            </a:r>
          </a:p>
        </p:txBody>
      </p:sp>
      <p:sp>
        <p:nvSpPr>
          <p:cNvPr id="5" name="Text Box 123"/>
          <p:cNvSpPr txBox="1">
            <a:spLocks noChangeArrowheads="1"/>
          </p:cNvSpPr>
          <p:nvPr/>
        </p:nvSpPr>
        <p:spPr bwMode="auto">
          <a:xfrm>
            <a:off x="5486400" y="2400300"/>
            <a:ext cx="329184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37137" tIns="137137" rIns="137137" bIns="137137" anchor="ctr" anchorCtr="0"/>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4000" b="1" dirty="0" smtClean="0">
                <a:solidFill>
                  <a:schemeClr val="accent3">
                    <a:lumMod val="20000"/>
                    <a:lumOff val="80000"/>
                  </a:schemeClr>
                </a:solidFill>
                <a:latin typeface="+mn-lt"/>
              </a:rPr>
              <a:t>Kevin Root, </a:t>
            </a:r>
            <a:r>
              <a:rPr lang="en-US" sz="4000" dirty="0" smtClean="0">
                <a:solidFill>
                  <a:schemeClr val="accent3">
                    <a:lumMod val="20000"/>
                    <a:lumOff val="80000"/>
                  </a:schemeClr>
                </a:solidFill>
                <a:latin typeface="+mn-lt"/>
              </a:rPr>
              <a:t>Michael Reisner, and Rueben Heine</a:t>
            </a:r>
            <a:endParaRPr lang="en-US" sz="4000" baseline="30000" dirty="0">
              <a:solidFill>
                <a:schemeClr val="accent3">
                  <a:lumMod val="20000"/>
                  <a:lumOff val="80000"/>
                </a:schemeClr>
              </a:solidFill>
              <a:latin typeface="+mn-lt"/>
            </a:endParaRPr>
          </a:p>
          <a:p>
            <a:pPr algn="ctr" eaLnBrk="1" hangingPunct="1"/>
            <a:r>
              <a:rPr lang="en-US" sz="4000" dirty="0" smtClean="0">
                <a:solidFill>
                  <a:schemeClr val="accent3">
                    <a:lumMod val="20000"/>
                    <a:lumOff val="80000"/>
                  </a:schemeClr>
                </a:solidFill>
                <a:latin typeface="+mn-lt"/>
              </a:rPr>
              <a:t>Department of Environmental Studies, Augustana College</a:t>
            </a:r>
            <a:endParaRPr lang="en-US" sz="4000" dirty="0">
              <a:solidFill>
                <a:schemeClr val="accent3">
                  <a:lumMod val="20000"/>
                  <a:lumOff val="80000"/>
                </a:schemeClr>
              </a:solidFill>
              <a:latin typeface="+mn-lt"/>
            </a:endParaRPr>
          </a:p>
        </p:txBody>
      </p:sp>
      <p:sp>
        <p:nvSpPr>
          <p:cNvPr id="24" name="TextBox 23"/>
          <p:cNvSpPr txBox="1"/>
          <p:nvPr/>
        </p:nvSpPr>
        <p:spPr>
          <a:xfrm>
            <a:off x="1706881" y="29565600"/>
            <a:ext cx="5328807" cy="2223674"/>
          </a:xfrm>
          <a:prstGeom prst="rect">
            <a:avLst/>
          </a:prstGeom>
          <a:solidFill>
            <a:schemeClr val="accent1">
              <a:lumMod val="40000"/>
              <a:lumOff val="60000"/>
            </a:schemeClr>
          </a:solidFill>
        </p:spPr>
        <p:txBody>
          <a:bodyPr wrap="none" lIns="68568" tIns="34284" rIns="68568" bIns="34284" rtlCol="0">
            <a:spAutoFit/>
          </a:bodyPr>
          <a:lstStyle/>
          <a:p>
            <a:r>
              <a:rPr lang="en-US" sz="2800" dirty="0" smtClean="0"/>
              <a:t>Kevin Root</a:t>
            </a:r>
            <a:endParaRPr lang="en-US" sz="2800" dirty="0"/>
          </a:p>
          <a:p>
            <a:r>
              <a:rPr lang="en-US" sz="2800" dirty="0" smtClean="0"/>
              <a:t>Augustana College</a:t>
            </a:r>
            <a:endParaRPr lang="en-US" sz="2800" dirty="0"/>
          </a:p>
          <a:p>
            <a:r>
              <a:rPr lang="en-US" sz="2800" dirty="0"/>
              <a:t>Email</a:t>
            </a:r>
            <a:r>
              <a:rPr lang="en-US" sz="2800" dirty="0" smtClean="0"/>
              <a:t>: kevinroot11@augustana.edu</a:t>
            </a:r>
            <a:endParaRPr lang="en-US" sz="2800" dirty="0"/>
          </a:p>
          <a:p>
            <a:r>
              <a:rPr lang="en-US" sz="2800" dirty="0"/>
              <a:t>Website</a:t>
            </a:r>
            <a:r>
              <a:rPr lang="en-US" sz="2800" dirty="0" smtClean="0"/>
              <a:t>: augustana.edu</a:t>
            </a:r>
            <a:endParaRPr lang="en-US" sz="2800" dirty="0"/>
          </a:p>
          <a:p>
            <a:r>
              <a:rPr lang="en-US" sz="2800" dirty="0"/>
              <a:t>Phone</a:t>
            </a:r>
            <a:r>
              <a:rPr lang="en-US" sz="2800" dirty="0" smtClean="0"/>
              <a:t>: 630-777-8899</a:t>
            </a:r>
            <a:endParaRPr lang="en-US" sz="2800" dirty="0"/>
          </a:p>
        </p:txBody>
      </p:sp>
      <p:sp>
        <p:nvSpPr>
          <p:cNvPr id="25" name="TextBox 24"/>
          <p:cNvSpPr txBox="1"/>
          <p:nvPr/>
        </p:nvSpPr>
        <p:spPr>
          <a:xfrm>
            <a:off x="1706880" y="28803600"/>
            <a:ext cx="1937494" cy="746346"/>
          </a:xfrm>
          <a:prstGeom prst="rect">
            <a:avLst/>
          </a:prstGeom>
          <a:noFill/>
        </p:spPr>
        <p:txBody>
          <a:bodyPr wrap="none" lIns="68568" tIns="34284" rIns="68568" bIns="34284" rtlCol="0">
            <a:spAutoFit/>
          </a:bodyPr>
          <a:lstStyle/>
          <a:p>
            <a:r>
              <a:rPr lang="en-US" sz="4400" b="1" dirty="0"/>
              <a:t>Contact</a:t>
            </a:r>
          </a:p>
        </p:txBody>
      </p:sp>
      <p:sp>
        <p:nvSpPr>
          <p:cNvPr id="26" name="TextBox 25"/>
          <p:cNvSpPr txBox="1"/>
          <p:nvPr/>
        </p:nvSpPr>
        <p:spPr>
          <a:xfrm>
            <a:off x="21945600" y="29641800"/>
            <a:ext cx="19507200" cy="2194560"/>
          </a:xfrm>
          <a:prstGeom prst="rect">
            <a:avLst/>
          </a:prstGeom>
          <a:noFill/>
        </p:spPr>
        <p:txBody>
          <a:bodyPr wrap="square" lIns="68568" tIns="68568" rIns="68568" bIns="68568" numCol="1" spcCol="342842" rtlCol="0">
            <a:noAutofit/>
          </a:bodyPr>
          <a:lstStyle/>
          <a:p>
            <a:pPr marL="342842" indent="-342842">
              <a:buFont typeface="+mj-lt"/>
              <a:buAutoNum type="arabicPeriod"/>
            </a:pPr>
            <a:r>
              <a:rPr lang="en-US" sz="1700" dirty="0"/>
              <a:t> Alvey AA. 2006. Promoting and preserving biodiversity in the urban forest. Urban For Urban Gree [online]. [cited 2014 Nov 30];  5(4):195-201. Available from: ScienceDirect.</a:t>
            </a:r>
          </a:p>
          <a:p>
            <a:pPr marL="342842" indent="-342842">
              <a:buFont typeface="+mj-lt"/>
              <a:buAutoNum type="arabicPeriod"/>
            </a:pPr>
            <a:r>
              <a:rPr lang="en-US" sz="1700" dirty="0"/>
              <a:t> Bassuk NL. 1990. Street tree diversity making better choices for the urban landscape. In: Metria Proceedings. 71-8. Available from: North Carolina State University.</a:t>
            </a:r>
          </a:p>
          <a:p>
            <a:pPr marL="342842" indent="-342842">
              <a:buFont typeface="+mj-lt"/>
              <a:buAutoNum type="arabicPeriod"/>
            </a:pPr>
            <a:r>
              <a:rPr lang="en-US" sz="1700" dirty="0" smtClean="0"/>
              <a:t> Cornelis </a:t>
            </a:r>
            <a:r>
              <a:rPr lang="en-US" sz="1700" dirty="0"/>
              <a:t>J, Hermy M. 2003. Biodiversity relationships in urban and suburban parks in Flanders. Landscape Urban Plan [online]. [cited 2014 Dec 3];  69(4):385-401. Available from: ScienceDirect.</a:t>
            </a:r>
          </a:p>
          <a:p>
            <a:pPr marL="342842" indent="-342842">
              <a:buFont typeface="+mj-lt"/>
              <a:buAutoNum type="arabicPeriod"/>
            </a:pPr>
            <a:r>
              <a:rPr lang="en-US" sz="1700" dirty="0"/>
              <a:t> Dwyer JF, McPherson EG, Schroeder HW, Rowntree RA. 1992. Assessing the benefits and costs of the urban forest. J Arboric [online]. [cited 2014 Dec 5];  18(5):227-34. Available from: University of Washington.</a:t>
            </a:r>
          </a:p>
          <a:p>
            <a:pPr marL="342842" indent="-342842">
              <a:buFont typeface="+mj-lt"/>
              <a:buAutoNum type="arabicPeriod"/>
            </a:pPr>
            <a:r>
              <a:rPr lang="en-US" sz="1700" dirty="0"/>
              <a:t> Hope D, Gries C, Zhu W, Fagan WF, Redman CL, Grimm NB, Nelson AL, Kinzig A. 2003. Socioeconomics drive urban plant diversity. P Natl Acad Sci USA [online]. [cited 2014 Dec 3];  100(15):8788-92. Available from: Proceedings of the National Academy of Sciences of the United States of America.</a:t>
            </a:r>
          </a:p>
          <a:p>
            <a:pPr marL="342842" indent="-342842">
              <a:buFont typeface="+mj-lt"/>
              <a:buAutoNum type="arabicPeriod"/>
            </a:pPr>
            <a:r>
              <a:rPr lang="en-US" sz="1700" dirty="0"/>
              <a:t> Kinzig AP, Warren P, Martin C, Hope D, Katti M. 2005. The effects of human socioeconomic status and cultural characteristics on urban patterns of biodiversity. Ecol Soc [online]. [cited 2014 Dec 3];  10(1):23-35. Available from: Fresno State University.</a:t>
            </a:r>
          </a:p>
          <a:p>
            <a:pPr marL="342842" indent="-342842">
              <a:buFont typeface="+mj-lt"/>
              <a:buAutoNum type="arabicPeriod"/>
            </a:pPr>
            <a:r>
              <a:rPr lang="en-US" sz="1700" dirty="0"/>
              <a:t> Raupp MJ, Cumming AB, Raupp EC. 2006. Street Tree Diversity in Eastern North America and Its Potential for Tree Loss to Exotic Borers. Arboriculture &amp; urban forestry [online]. [cited 2014 Dec 6];  32(6):297-304. Available from: United States Department of Agriculture National Agriculture Library.</a:t>
            </a:r>
          </a:p>
          <a:p>
            <a:pPr marL="342842" indent="-342842">
              <a:buFont typeface="+mj-lt"/>
              <a:buAutoNum type="arabicPeriod"/>
            </a:pPr>
            <a:r>
              <a:rPr lang="en-US" sz="1700" dirty="0"/>
              <a:t> Wolf KL. 2004. Public value of nature: Economics of urban trees, parks and open space. In: Design with Spirit: Proceedings of the 35th Annual Conference of the Environmental Design Research Association. 88-92. Available from edra.org</a:t>
            </a:r>
            <a:r>
              <a:rPr lang="en-US" sz="1700" dirty="0" smtClean="0"/>
              <a:t>. </a:t>
            </a:r>
            <a:endParaRPr lang="en-US" sz="1700" dirty="0"/>
          </a:p>
          <a:p>
            <a:pPr marL="342842" indent="-342842">
              <a:buFont typeface="+mj-lt"/>
              <a:buAutoNum type="arabicPeriod"/>
            </a:pPr>
            <a:endParaRPr lang="en-US" sz="1700" dirty="0"/>
          </a:p>
        </p:txBody>
      </p:sp>
      <p:sp>
        <p:nvSpPr>
          <p:cNvPr id="27" name="TextBox 26"/>
          <p:cNvSpPr txBox="1"/>
          <p:nvPr/>
        </p:nvSpPr>
        <p:spPr>
          <a:xfrm>
            <a:off x="21945603" y="28879800"/>
            <a:ext cx="2703473" cy="746346"/>
          </a:xfrm>
          <a:prstGeom prst="rect">
            <a:avLst/>
          </a:prstGeom>
          <a:noFill/>
        </p:spPr>
        <p:txBody>
          <a:bodyPr wrap="none" lIns="68568" tIns="34284" rIns="68568" bIns="34284" rtlCol="0">
            <a:spAutoFit/>
          </a:bodyPr>
          <a:lstStyle/>
          <a:p>
            <a:r>
              <a:rPr lang="en-US" sz="4400" b="1" dirty="0"/>
              <a:t>References</a:t>
            </a:r>
          </a:p>
        </p:txBody>
      </p:sp>
      <p:sp>
        <p:nvSpPr>
          <p:cNvPr id="15" name="Text Box 194"/>
          <p:cNvSpPr txBox="1">
            <a:spLocks noChangeArrowheads="1"/>
          </p:cNvSpPr>
          <p:nvPr/>
        </p:nvSpPr>
        <p:spPr bwMode="auto">
          <a:xfrm>
            <a:off x="15361920" y="12540964"/>
            <a:ext cx="13167360" cy="7894422"/>
          </a:xfrm>
          <a:prstGeom prst="rect">
            <a:avLst/>
          </a:prstGeom>
          <a:solidFill>
            <a:schemeClr val="bg1"/>
          </a:solidFill>
          <a:ln w="12700">
            <a:solidFill>
              <a:schemeClr val="accent1">
                <a:lumMod val="75000"/>
              </a:schemeClr>
            </a:solidFill>
          </a:ln>
          <a:effectLst/>
        </p:spPr>
        <p:txBody>
          <a:bodyPr lIns="137137" tIns="137137" rIns="137137" bIns="137137">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eaLnBrk="1" hangingPunct="1"/>
            <a:r>
              <a:rPr lang="en-US" sz="3300" b="1" dirty="0">
                <a:latin typeface="Times New Roman" panose="02020603050405020304" pitchFamily="18" charset="0"/>
              </a:rPr>
              <a:t>Tree </a:t>
            </a:r>
            <a:r>
              <a:rPr lang="en-US" sz="3300" b="1" dirty="0" smtClean="0">
                <a:latin typeface="Times New Roman" panose="02020603050405020304" pitchFamily="18" charset="0"/>
              </a:rPr>
              <a:t>Diversity</a:t>
            </a:r>
            <a:r>
              <a:rPr lang="en-US" sz="3300" dirty="0" smtClean="0">
                <a:latin typeface="Times New Roman" panose="02020603050405020304" pitchFamily="18" charset="0"/>
              </a:rPr>
              <a:t>: Richness </a:t>
            </a:r>
            <a:r>
              <a:rPr lang="en-US" sz="3300" dirty="0">
                <a:latin typeface="Times New Roman" panose="02020603050405020304" pitchFamily="18" charset="0"/>
              </a:rPr>
              <a:t>varied from 0.41 (Douglas Park) to 3.04 (Longview Park) and </a:t>
            </a:r>
            <a:r>
              <a:rPr lang="en-US" sz="3300" dirty="0" smtClean="0">
                <a:latin typeface="Times New Roman" panose="02020603050405020304" pitchFamily="18" charset="0"/>
              </a:rPr>
              <a:t>averaged 2.60 across </a:t>
            </a:r>
            <a:r>
              <a:rPr lang="en-US" sz="3300" dirty="0">
                <a:latin typeface="Times New Roman" panose="02020603050405020304" pitchFamily="18" charset="0"/>
              </a:rPr>
              <a:t>the 17 parks (</a:t>
            </a:r>
            <a:r>
              <a:rPr lang="en-US" sz="3300" dirty="0" smtClean="0">
                <a:latin typeface="Times New Roman" panose="02020603050405020304" pitchFamily="18" charset="0"/>
              </a:rPr>
              <a:t>Fig. 3).  </a:t>
            </a:r>
            <a:r>
              <a:rPr lang="en-US" sz="3300" dirty="0">
                <a:latin typeface="Times New Roman" panose="02020603050405020304" pitchFamily="18" charset="0"/>
              </a:rPr>
              <a:t>Thirty-three different species comprised the 5 most abundant trees in the parks (</a:t>
            </a:r>
            <a:r>
              <a:rPr lang="en-US" sz="3300" dirty="0" smtClean="0">
                <a:latin typeface="Times New Roman" panose="02020603050405020304" pitchFamily="18" charset="0"/>
              </a:rPr>
              <a:t>Fig. </a:t>
            </a:r>
            <a:r>
              <a:rPr lang="en-US" sz="3300" dirty="0">
                <a:latin typeface="Times New Roman" panose="02020603050405020304" pitchFamily="18" charset="0"/>
              </a:rPr>
              <a:t>4</a:t>
            </a:r>
            <a:r>
              <a:rPr lang="en-US" sz="3300" dirty="0" smtClean="0">
                <a:latin typeface="Times New Roman" panose="02020603050405020304" pitchFamily="18" charset="0"/>
              </a:rPr>
              <a:t>).  The most common species included</a:t>
            </a:r>
            <a:r>
              <a:rPr lang="en-US" sz="3300" dirty="0">
                <a:latin typeface="Times New Roman" panose="02020603050405020304" pitchFamily="18" charset="0"/>
              </a:rPr>
              <a:t>: </a:t>
            </a:r>
            <a:r>
              <a:rPr lang="en-US" sz="3300" dirty="0" smtClean="0">
                <a:latin typeface="Times New Roman" panose="02020603050405020304" pitchFamily="18" charset="0"/>
              </a:rPr>
              <a:t>Eastern Cottonwood, Crabapple, White Pine, Red Maple, </a:t>
            </a:r>
            <a:r>
              <a:rPr lang="en-US" sz="3300" dirty="0">
                <a:latin typeface="Times New Roman" panose="02020603050405020304" pitchFamily="18" charset="0"/>
              </a:rPr>
              <a:t>and </a:t>
            </a:r>
            <a:r>
              <a:rPr lang="en-US" sz="3300" dirty="0" smtClean="0">
                <a:latin typeface="Times New Roman" panose="02020603050405020304" pitchFamily="18" charset="0"/>
              </a:rPr>
              <a:t>Green Ash respectively. </a:t>
            </a:r>
            <a:r>
              <a:rPr lang="en-US" sz="3300" dirty="0">
                <a:latin typeface="Times New Roman" panose="02020603050405020304" pitchFamily="18" charset="0"/>
              </a:rPr>
              <a:t>These five species comprised 38% of all trees across the parks.  </a:t>
            </a:r>
            <a:r>
              <a:rPr lang="en-US" sz="3300" dirty="0" smtClean="0">
                <a:latin typeface="Times New Roman" panose="02020603050405020304" pitchFamily="18" charset="0"/>
              </a:rPr>
              <a:t>Only four parks; Douglas, </a:t>
            </a:r>
            <a:r>
              <a:rPr lang="en-US" sz="3300" dirty="0">
                <a:latin typeface="Times New Roman" panose="02020603050405020304" pitchFamily="18" charset="0"/>
              </a:rPr>
              <a:t>Old Horace </a:t>
            </a:r>
            <a:r>
              <a:rPr lang="en-US" sz="3300" dirty="0" smtClean="0">
                <a:latin typeface="Times New Roman" panose="02020603050405020304" pitchFamily="18" charset="0"/>
              </a:rPr>
              <a:t>Mann, Shadybrook, </a:t>
            </a:r>
            <a:r>
              <a:rPr lang="en-US" sz="3300" dirty="0">
                <a:latin typeface="Times New Roman" panose="02020603050405020304" pitchFamily="18" charset="0"/>
              </a:rPr>
              <a:t>and Sylvan </a:t>
            </a:r>
            <a:r>
              <a:rPr lang="en-US" sz="3300" dirty="0" smtClean="0">
                <a:latin typeface="Times New Roman" panose="02020603050405020304" pitchFamily="18" charset="0"/>
              </a:rPr>
              <a:t>Parks, </a:t>
            </a:r>
            <a:r>
              <a:rPr lang="en-US" sz="3300" dirty="0">
                <a:latin typeface="Times New Roman" panose="02020603050405020304" pitchFamily="18" charset="0"/>
              </a:rPr>
              <a:t>had their 5 most abundant trees make up 100% of their canopy. In </a:t>
            </a:r>
            <a:r>
              <a:rPr lang="en-US" sz="3300" dirty="0" smtClean="0">
                <a:latin typeface="Times New Roman" panose="02020603050405020304" pitchFamily="18" charset="0"/>
              </a:rPr>
              <a:t>contrast, </a:t>
            </a:r>
            <a:r>
              <a:rPr lang="en-US" sz="3300" dirty="0">
                <a:latin typeface="Times New Roman" panose="02020603050405020304" pitchFamily="18" charset="0"/>
              </a:rPr>
              <a:t>Dankman </a:t>
            </a:r>
            <a:r>
              <a:rPr lang="en-US" sz="3300" dirty="0" smtClean="0">
                <a:latin typeface="Times New Roman" panose="02020603050405020304" pitchFamily="18" charset="0"/>
              </a:rPr>
              <a:t>and </a:t>
            </a:r>
            <a:r>
              <a:rPr lang="en-US" sz="3300" dirty="0">
                <a:latin typeface="Times New Roman" panose="02020603050405020304" pitchFamily="18" charset="0"/>
              </a:rPr>
              <a:t>Longview </a:t>
            </a:r>
            <a:r>
              <a:rPr lang="en-US" sz="3300" dirty="0" smtClean="0">
                <a:latin typeface="Times New Roman" panose="02020603050405020304" pitchFamily="18" charset="0"/>
              </a:rPr>
              <a:t>Parks </a:t>
            </a:r>
            <a:r>
              <a:rPr lang="en-US" sz="3300" dirty="0">
                <a:latin typeface="Times New Roman" panose="02020603050405020304" pitchFamily="18" charset="0"/>
              </a:rPr>
              <a:t>had their 5 most abundant </a:t>
            </a:r>
            <a:r>
              <a:rPr lang="en-US" sz="3300" dirty="0" smtClean="0">
                <a:latin typeface="Times New Roman" panose="02020603050405020304" pitchFamily="18" charset="0"/>
              </a:rPr>
              <a:t>species </a:t>
            </a:r>
            <a:r>
              <a:rPr lang="en-US" sz="3300" dirty="0">
                <a:latin typeface="Times New Roman" panose="02020603050405020304" pitchFamily="18" charset="0"/>
              </a:rPr>
              <a:t>make up less than </a:t>
            </a:r>
            <a:r>
              <a:rPr lang="en-US" sz="3300" dirty="0" smtClean="0">
                <a:latin typeface="Times New Roman" panose="02020603050405020304" pitchFamily="18" charset="0"/>
              </a:rPr>
              <a:t>50% </a:t>
            </a:r>
            <a:r>
              <a:rPr lang="en-US" sz="3300" dirty="0">
                <a:latin typeface="Times New Roman" panose="02020603050405020304" pitchFamily="18" charset="0"/>
              </a:rPr>
              <a:t>of their canopy.</a:t>
            </a:r>
          </a:p>
          <a:p>
            <a:pPr eaLnBrk="1" hangingPunct="1"/>
            <a:r>
              <a:rPr lang="en-US" sz="3300" b="1" dirty="0">
                <a:latin typeface="Times New Roman" panose="02020603050405020304" pitchFamily="18" charset="0"/>
              </a:rPr>
              <a:t>Diversity vs. </a:t>
            </a:r>
            <a:r>
              <a:rPr lang="en-US" sz="3300" b="1" dirty="0" smtClean="0">
                <a:latin typeface="Times New Roman" panose="02020603050405020304" pitchFamily="18" charset="0"/>
              </a:rPr>
              <a:t>Neighborhoods</a:t>
            </a:r>
            <a:r>
              <a:rPr lang="en-US" sz="3300" dirty="0" smtClean="0">
                <a:latin typeface="Times New Roman" panose="02020603050405020304" pitchFamily="18" charset="0"/>
              </a:rPr>
              <a:t> Although </a:t>
            </a:r>
            <a:r>
              <a:rPr lang="en-US" sz="3300" dirty="0">
                <a:latin typeface="Times New Roman" panose="02020603050405020304" pitchFamily="18" charset="0"/>
              </a:rPr>
              <a:t>there is a weak, negative relationship between park tree richness and house age (R</a:t>
            </a:r>
            <a:r>
              <a:rPr lang="en-US" sz="3300" baseline="30000" dirty="0">
                <a:latin typeface="Times New Roman" panose="02020603050405020304" pitchFamily="18" charset="0"/>
              </a:rPr>
              <a:t>2</a:t>
            </a:r>
            <a:r>
              <a:rPr lang="en-US" sz="3300" dirty="0">
                <a:latin typeface="Times New Roman" panose="02020603050405020304" pitchFamily="18" charset="0"/>
              </a:rPr>
              <a:t> = </a:t>
            </a:r>
            <a:r>
              <a:rPr lang="en-US" sz="3300" dirty="0" smtClean="0">
                <a:latin typeface="Times New Roman" panose="02020603050405020304" pitchFamily="18" charset="0"/>
              </a:rPr>
              <a:t>0.07), </a:t>
            </a:r>
            <a:r>
              <a:rPr lang="en-US" sz="3300" dirty="0">
                <a:latin typeface="Times New Roman" panose="02020603050405020304" pitchFamily="18" charset="0"/>
              </a:rPr>
              <a:t>the relationship was not significant (p = </a:t>
            </a:r>
            <a:r>
              <a:rPr lang="en-US" sz="3300" dirty="0" smtClean="0">
                <a:latin typeface="Times New Roman" panose="02020603050405020304" pitchFamily="18" charset="0"/>
              </a:rPr>
              <a:t>0.31). </a:t>
            </a:r>
            <a:r>
              <a:rPr lang="en-US" sz="3300" dirty="0">
                <a:latin typeface="Times New Roman" panose="02020603050405020304" pitchFamily="18" charset="0"/>
              </a:rPr>
              <a:t>There was also a </a:t>
            </a:r>
            <a:r>
              <a:rPr lang="en-US" sz="3300" dirty="0" smtClean="0">
                <a:latin typeface="Times New Roman" panose="02020603050405020304" pitchFamily="18" charset="0"/>
              </a:rPr>
              <a:t>weak, but nonsignficant </a:t>
            </a:r>
            <a:r>
              <a:rPr lang="en-US" sz="3300" dirty="0">
                <a:latin typeface="Times New Roman" panose="02020603050405020304" pitchFamily="18" charset="0"/>
              </a:rPr>
              <a:t>positive relationship between park tree richness and </a:t>
            </a:r>
            <a:r>
              <a:rPr lang="en-US" sz="3300" dirty="0" smtClean="0">
                <a:latin typeface="Times New Roman" panose="02020603050405020304" pitchFamily="18" charset="0"/>
              </a:rPr>
              <a:t>residential </a:t>
            </a:r>
            <a:r>
              <a:rPr lang="en-US" sz="3300" dirty="0">
                <a:latin typeface="Times New Roman" panose="02020603050405020304" pitchFamily="18" charset="0"/>
              </a:rPr>
              <a:t>property values (R</a:t>
            </a:r>
            <a:r>
              <a:rPr lang="en-US" sz="3300" baseline="30000" dirty="0">
                <a:latin typeface="Times New Roman" panose="02020603050405020304" pitchFamily="18" charset="0"/>
              </a:rPr>
              <a:t>2</a:t>
            </a:r>
            <a:r>
              <a:rPr lang="en-US" sz="3300" dirty="0">
                <a:latin typeface="Times New Roman" panose="02020603050405020304" pitchFamily="18" charset="0"/>
              </a:rPr>
              <a:t> = </a:t>
            </a:r>
            <a:r>
              <a:rPr lang="en-US" sz="3300" dirty="0" smtClean="0">
                <a:latin typeface="Times New Roman" panose="02020603050405020304" pitchFamily="18" charset="0"/>
              </a:rPr>
              <a:t>0.05).</a:t>
            </a:r>
            <a:endParaRPr lang="en-US" sz="3300" dirty="0">
              <a:latin typeface="Times New Roman" panose="02020603050405020304" pitchFamily="18" charset="0"/>
            </a:endParaRPr>
          </a:p>
        </p:txBody>
      </p:sp>
      <p:sp>
        <p:nvSpPr>
          <p:cNvPr id="33" name="Rectangle 32"/>
          <p:cNvSpPr/>
          <p:nvPr/>
        </p:nvSpPr>
        <p:spPr>
          <a:xfrm>
            <a:off x="1327528" y="4881374"/>
            <a:ext cx="13455326" cy="701454"/>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dirty="0">
                <a:solidFill>
                  <a:schemeClr val="accent3">
                    <a:lumMod val="20000"/>
                    <a:lumOff val="80000"/>
                  </a:schemeClr>
                </a:solidFill>
                <a:latin typeface="Times New Roman" panose="02020603050405020304" pitchFamily="18" charset="0"/>
              </a:rPr>
              <a:t>Introduction</a:t>
            </a:r>
          </a:p>
        </p:txBody>
      </p:sp>
      <p:sp>
        <p:nvSpPr>
          <p:cNvPr id="34" name="Rectangle 33"/>
          <p:cNvSpPr/>
          <p:nvPr/>
        </p:nvSpPr>
        <p:spPr>
          <a:xfrm>
            <a:off x="15361920" y="4862738"/>
            <a:ext cx="13167360" cy="6858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dirty="0" smtClean="0">
                <a:solidFill>
                  <a:schemeClr val="accent3">
                    <a:lumMod val="20000"/>
                    <a:lumOff val="80000"/>
                  </a:schemeClr>
                </a:solidFill>
                <a:latin typeface="Times New Roman" panose="02020603050405020304" pitchFamily="18" charset="0"/>
              </a:rPr>
              <a:t>Methods</a:t>
            </a:r>
            <a:endParaRPr lang="en-US" sz="4400" b="1" dirty="0">
              <a:solidFill>
                <a:schemeClr val="accent3">
                  <a:lumMod val="20000"/>
                  <a:lumOff val="80000"/>
                </a:schemeClr>
              </a:solidFill>
              <a:latin typeface="Times New Roman" panose="02020603050405020304" pitchFamily="18" charset="0"/>
            </a:endParaRPr>
          </a:p>
        </p:txBody>
      </p:sp>
      <p:sp>
        <p:nvSpPr>
          <p:cNvPr id="12" name="Text Box 191"/>
          <p:cNvSpPr txBox="1">
            <a:spLocks noChangeArrowheads="1"/>
          </p:cNvSpPr>
          <p:nvPr/>
        </p:nvSpPr>
        <p:spPr bwMode="auto">
          <a:xfrm>
            <a:off x="29273909" y="14254715"/>
            <a:ext cx="13167360" cy="8910085"/>
          </a:xfrm>
          <a:prstGeom prst="rect">
            <a:avLst/>
          </a:prstGeom>
          <a:solidFill>
            <a:schemeClr val="bg1"/>
          </a:solidFill>
          <a:ln w="12700">
            <a:solidFill>
              <a:schemeClr val="accent1">
                <a:lumMod val="75000"/>
              </a:schemeClr>
            </a:solidFill>
          </a:ln>
          <a:effectLst/>
        </p:spPr>
        <p:txBody>
          <a:bodyPr lIns="137137" tIns="137137" rIns="137137" bIns="137137">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457200" indent="-457200">
              <a:buFont typeface="Arial" pitchFamily="34" charset="0"/>
              <a:buChar char="•"/>
            </a:pPr>
            <a:r>
              <a:rPr lang="en-US" sz="3300" dirty="0" smtClean="0">
                <a:latin typeface="Times New Roman" panose="02020603050405020304" pitchFamily="18" charset="0"/>
                <a:cs typeface="Times New Roman" panose="02020603050405020304" pitchFamily="18" charset="0"/>
              </a:rPr>
              <a:t>Although overall richness was low, 13 of the 17 parks had relatively diverse tree communities </a:t>
            </a:r>
          </a:p>
          <a:p>
            <a:pPr marL="457200" indent="-457200">
              <a:buFont typeface="Arial" pitchFamily="34" charset="0"/>
              <a:buChar char="•"/>
            </a:pPr>
            <a:r>
              <a:rPr lang="en-US" sz="3300" dirty="0" smtClean="0">
                <a:latin typeface="Times New Roman" panose="02020603050405020304" pitchFamily="18" charset="0"/>
                <a:cs typeface="Times New Roman" panose="02020603050405020304" pitchFamily="18" charset="0"/>
              </a:rPr>
              <a:t>Management should focus on enhancing tree diversity of the four parks with canopies dominated by 5 or less species of trees.  Otherwise, these parks will remain especially vulnerable to invasion and disturbances</a:t>
            </a:r>
            <a:endParaRPr lang="en-US" sz="3300" dirty="0">
              <a:latin typeface="Times New Roman" panose="02020603050405020304" pitchFamily="18" charset="0"/>
              <a:cs typeface="Times New Roman" panose="02020603050405020304" pitchFamily="18" charset="0"/>
            </a:endParaRPr>
          </a:p>
          <a:p>
            <a:pPr marL="457200" indent="-457200">
              <a:buFont typeface="Arial" pitchFamily="34" charset="0"/>
              <a:buChar char="•"/>
            </a:pPr>
            <a:r>
              <a:rPr lang="en-US" sz="3300" dirty="0" smtClean="0">
                <a:latin typeface="Times New Roman" panose="02020603050405020304" pitchFamily="18" charset="0"/>
                <a:cs typeface="Times New Roman" panose="02020603050405020304" pitchFamily="18" charset="0"/>
              </a:rPr>
              <a:t>Although not significant, the positive relationship between neighborhood socioeconomic status and diversity and negative relationship between  neighborhood age and diversity </a:t>
            </a:r>
            <a:r>
              <a:rPr lang="en-US" sz="3300" dirty="0">
                <a:latin typeface="Times New Roman" panose="02020603050405020304" pitchFamily="18" charset="0"/>
                <a:cs typeface="Times New Roman" panose="02020603050405020304" pitchFamily="18" charset="0"/>
              </a:rPr>
              <a:t>are consistent with findings </a:t>
            </a:r>
            <a:r>
              <a:rPr lang="en-US" sz="3300" dirty="0" smtClean="0">
                <a:latin typeface="Times New Roman" panose="02020603050405020304" pitchFamily="18" charset="0"/>
                <a:cs typeface="Times New Roman" panose="02020603050405020304" pitchFamily="18" charset="0"/>
              </a:rPr>
              <a:t>of previous studies</a:t>
            </a:r>
            <a:r>
              <a:rPr lang="en-US" sz="3300" dirty="0">
                <a:latin typeface="Times New Roman" panose="02020603050405020304" pitchFamily="18" charset="0"/>
                <a:cs typeface="Times New Roman" panose="02020603050405020304" pitchFamily="18" charset="0"/>
              </a:rPr>
              <a:t> </a:t>
            </a:r>
            <a:r>
              <a:rPr lang="en-US" sz="3300" baseline="30000" dirty="0" smtClean="0">
                <a:latin typeface="Times New Roman" panose="02020603050405020304" pitchFamily="18" charset="0"/>
                <a:cs typeface="Times New Roman" panose="02020603050405020304" pitchFamily="18" charset="0"/>
              </a:rPr>
              <a:t>1,5,6,7</a:t>
            </a:r>
            <a:r>
              <a:rPr lang="en-US" sz="3300" dirty="0">
                <a:latin typeface="Times New Roman" panose="02020603050405020304" pitchFamily="18" charset="0"/>
                <a:cs typeface="Times New Roman" panose="02020603050405020304" pitchFamily="18" charset="0"/>
              </a:rPr>
              <a:t>. </a:t>
            </a:r>
          </a:p>
          <a:p>
            <a:pPr marL="457200" indent="-457200">
              <a:buFont typeface="Arial" pitchFamily="34" charset="0"/>
              <a:buChar char="•"/>
            </a:pPr>
            <a:r>
              <a:rPr lang="en-US" sz="3300" dirty="0" smtClean="0">
                <a:latin typeface="Times New Roman" panose="02020603050405020304" pitchFamily="18" charset="0"/>
                <a:cs typeface="Times New Roman" panose="02020603050405020304" pitchFamily="18" charset="0"/>
              </a:rPr>
              <a:t>Gaps </a:t>
            </a:r>
            <a:r>
              <a:rPr lang="en-US" sz="3300" dirty="0">
                <a:latin typeface="Times New Roman" panose="02020603050405020304" pitchFamily="18" charset="0"/>
                <a:cs typeface="Times New Roman" panose="02020603050405020304" pitchFamily="18" charset="0"/>
              </a:rPr>
              <a:t>in the </a:t>
            </a:r>
            <a:r>
              <a:rPr lang="en-US" sz="3300" dirty="0" smtClean="0">
                <a:latin typeface="Times New Roman" panose="02020603050405020304" pitchFamily="18" charset="0"/>
                <a:cs typeface="Times New Roman" panose="02020603050405020304" pitchFamily="18" charset="0"/>
              </a:rPr>
              <a:t>available geospatial data </a:t>
            </a:r>
            <a:r>
              <a:rPr lang="en-US" sz="3300" dirty="0">
                <a:latin typeface="Times New Roman" panose="02020603050405020304" pitchFamily="18" charset="0"/>
                <a:cs typeface="Times New Roman" panose="02020603050405020304" pitchFamily="18" charset="0"/>
              </a:rPr>
              <a:t>for </a:t>
            </a:r>
            <a:r>
              <a:rPr lang="en-US" sz="3300" dirty="0" smtClean="0">
                <a:latin typeface="Times New Roman" panose="02020603050405020304" pitchFamily="18" charset="0"/>
                <a:cs typeface="Times New Roman" panose="02020603050405020304" pitchFamily="18" charset="0"/>
              </a:rPr>
              <a:t>both assessed value </a:t>
            </a:r>
            <a:r>
              <a:rPr lang="en-US" sz="3300" dirty="0">
                <a:latin typeface="Times New Roman" panose="02020603050405020304" pitchFamily="18" charset="0"/>
                <a:cs typeface="Times New Roman" panose="02020603050405020304" pitchFamily="18" charset="0"/>
              </a:rPr>
              <a:t>and </a:t>
            </a:r>
            <a:r>
              <a:rPr lang="en-US" sz="3300" dirty="0" smtClean="0">
                <a:latin typeface="Times New Roman" panose="02020603050405020304" pitchFamily="18" charset="0"/>
                <a:cs typeface="Times New Roman" panose="02020603050405020304" pitchFamily="18" charset="0"/>
              </a:rPr>
              <a:t>house age </a:t>
            </a:r>
            <a:r>
              <a:rPr lang="en-US" sz="3300" dirty="0">
                <a:latin typeface="Times New Roman" panose="02020603050405020304" pitchFamily="18" charset="0"/>
                <a:cs typeface="Times New Roman" panose="02020603050405020304" pitchFamily="18" charset="0"/>
              </a:rPr>
              <a:t>of </a:t>
            </a:r>
            <a:r>
              <a:rPr lang="en-US" sz="3300" dirty="0" smtClean="0">
                <a:latin typeface="Times New Roman" panose="02020603050405020304" pitchFamily="18" charset="0"/>
                <a:cs typeface="Times New Roman" panose="02020603050405020304" pitchFamily="18" charset="0"/>
              </a:rPr>
              <a:t>housing</a:t>
            </a:r>
            <a:r>
              <a:rPr lang="en-US" sz="3300" dirty="0">
                <a:latin typeface="Times New Roman" panose="02020603050405020304" pitchFamily="18" charset="0"/>
                <a:cs typeface="Times New Roman" panose="02020603050405020304" pitchFamily="18" charset="0"/>
              </a:rPr>
              <a:t> </a:t>
            </a:r>
            <a:r>
              <a:rPr lang="en-US" sz="3300" dirty="0" smtClean="0">
                <a:latin typeface="Times New Roman" panose="02020603050405020304" pitchFamily="18" charset="0"/>
                <a:cs typeface="Times New Roman" panose="02020603050405020304" pitchFamily="18" charset="0"/>
              </a:rPr>
              <a:t>significantly limited our analysis  </a:t>
            </a:r>
          </a:p>
          <a:p>
            <a:pPr marL="457200" indent="-457200">
              <a:buFont typeface="Arial" pitchFamily="34" charset="0"/>
              <a:buChar char="•"/>
            </a:pPr>
            <a:r>
              <a:rPr lang="en-US" sz="3300" dirty="0" smtClean="0">
                <a:latin typeface="Times New Roman" panose="02020603050405020304" pitchFamily="18" charset="0"/>
                <a:cs typeface="Times New Roman" panose="02020603050405020304" pitchFamily="18" charset="0"/>
              </a:rPr>
              <a:t>A complete </a:t>
            </a:r>
            <a:r>
              <a:rPr lang="en-US" sz="3300" dirty="0">
                <a:latin typeface="Times New Roman" panose="02020603050405020304" pitchFamily="18" charset="0"/>
                <a:cs typeface="Times New Roman" panose="02020603050405020304" pitchFamily="18" charset="0"/>
              </a:rPr>
              <a:t>inventory of </a:t>
            </a:r>
            <a:r>
              <a:rPr lang="en-US" sz="3300" dirty="0" smtClean="0">
                <a:latin typeface="Times New Roman" panose="02020603050405020304" pitchFamily="18" charset="0"/>
                <a:cs typeface="Times New Roman" panose="02020603050405020304" pitchFamily="18" charset="0"/>
              </a:rPr>
              <a:t>all city-owned trees and representative sample of privately-owned trees </a:t>
            </a:r>
            <a:r>
              <a:rPr lang="en-US" sz="3300" dirty="0">
                <a:latin typeface="Times New Roman" panose="02020603050405020304" pitchFamily="18" charset="0"/>
                <a:cs typeface="Times New Roman" panose="02020603050405020304" pitchFamily="18" charset="0"/>
              </a:rPr>
              <a:t>should be done in order to </a:t>
            </a:r>
            <a:r>
              <a:rPr lang="en-US" sz="3300" dirty="0" smtClean="0">
                <a:latin typeface="Times New Roman" panose="02020603050405020304" pitchFamily="18" charset="0"/>
                <a:cs typeface="Times New Roman" panose="02020603050405020304" pitchFamily="18" charset="0"/>
              </a:rPr>
              <a:t>more accurately assess urban forest diversity and better understand its resilience to EAB invasion and other disturbances.</a:t>
            </a:r>
          </a:p>
          <a:p>
            <a:pPr marL="457200" indent="-457200">
              <a:buFont typeface="Arial" pitchFamily="34" charset="0"/>
              <a:buChar char="•"/>
            </a:pPr>
            <a:r>
              <a:rPr lang="en-US" sz="3300" dirty="0" smtClean="0">
                <a:latin typeface="Times New Roman" panose="02020603050405020304" pitchFamily="18" charset="0"/>
                <a:cs typeface="Times New Roman" panose="02020603050405020304" pitchFamily="18" charset="0"/>
              </a:rPr>
              <a:t>Planting of replacement trees should focus on increasing diversity with the goal of no one genus of trees comprising &gt;10% of the urban canopy</a:t>
            </a:r>
            <a:endParaRPr lang="en-US" sz="3300" dirty="0">
              <a:latin typeface="Times New Roman" panose="02020603050405020304" pitchFamily="18" charset="0"/>
              <a:cs typeface="Times New Roman" panose="02020603050405020304" pitchFamily="18" charset="0"/>
            </a:endParaRPr>
          </a:p>
        </p:txBody>
      </p:sp>
      <p:sp>
        <p:nvSpPr>
          <p:cNvPr id="35" name="Rectangle 34"/>
          <p:cNvSpPr/>
          <p:nvPr/>
        </p:nvSpPr>
        <p:spPr>
          <a:xfrm>
            <a:off x="29273909" y="13654245"/>
            <a:ext cx="13167360" cy="6858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dirty="0" smtClean="0">
                <a:solidFill>
                  <a:schemeClr val="accent3">
                    <a:lumMod val="20000"/>
                    <a:lumOff val="80000"/>
                  </a:schemeClr>
                </a:solidFill>
                <a:latin typeface="Times New Roman" panose="02020603050405020304" pitchFamily="18" charset="0"/>
                <a:cs typeface="Times New Roman" panose="02020603050405020304" pitchFamily="18" charset="0"/>
              </a:rPr>
              <a:t>Discussion</a:t>
            </a:r>
            <a:endParaRPr lang="en-US" sz="4400" b="1" dirty="0">
              <a:solidFill>
                <a:schemeClr val="accent3">
                  <a:lumMod val="20000"/>
                  <a:lumOff val="80000"/>
                </a:schemeClr>
              </a:solidFill>
              <a:latin typeface="Times New Roman" panose="02020603050405020304" pitchFamily="18" charset="0"/>
              <a:cs typeface="Times New Roman" panose="02020603050405020304" pitchFamily="18" charset="0"/>
            </a:endParaRPr>
          </a:p>
        </p:txBody>
      </p:sp>
      <p:sp>
        <p:nvSpPr>
          <p:cNvPr id="45" name="Rectangle 44"/>
          <p:cNvSpPr/>
          <p:nvPr/>
        </p:nvSpPr>
        <p:spPr>
          <a:xfrm>
            <a:off x="15361920" y="11811000"/>
            <a:ext cx="13167360" cy="6858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dirty="0">
                <a:solidFill>
                  <a:schemeClr val="accent3">
                    <a:lumMod val="20000"/>
                    <a:lumOff val="80000"/>
                  </a:schemeClr>
                </a:solidFill>
                <a:latin typeface="Times New Roman" panose="02020603050405020304" pitchFamily="18" charset="0"/>
                <a:cs typeface="Times New Roman" panose="02020603050405020304" pitchFamily="18" charset="0"/>
              </a:rPr>
              <a:t>Results</a:t>
            </a:r>
          </a:p>
        </p:txBody>
      </p:sp>
      <p:sp>
        <p:nvSpPr>
          <p:cNvPr id="37" name="Text Box 180"/>
          <p:cNvSpPr txBox="1">
            <a:spLocks noChangeArrowheads="1"/>
          </p:cNvSpPr>
          <p:nvPr/>
        </p:nvSpPr>
        <p:spPr bwMode="auto">
          <a:xfrm>
            <a:off x="29262186" y="12097250"/>
            <a:ext cx="13167360" cy="1054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68" tIns="34284" rIns="68568" bIns="34284">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eaLnBrk="1" hangingPunct="1"/>
            <a:r>
              <a:rPr lang="en-US" sz="3200" b="1" dirty="0" smtClean="0">
                <a:latin typeface="Times New Roman" panose="02020603050405020304" pitchFamily="18" charset="0"/>
                <a:cs typeface="Times New Roman" panose="02020603050405020304" pitchFamily="18" charset="0"/>
              </a:rPr>
              <a:t>Figure 4. </a:t>
            </a:r>
            <a:r>
              <a:rPr lang="en-US" sz="3200" b="1" dirty="0">
                <a:latin typeface="Times New Roman" panose="02020603050405020304" pitchFamily="18" charset="0"/>
                <a:cs typeface="Times New Roman" panose="02020603050405020304" pitchFamily="18" charset="0"/>
              </a:rPr>
              <a:t>Five most abundant tree species </a:t>
            </a:r>
            <a:r>
              <a:rPr lang="en-US" sz="3200" b="1" dirty="0" smtClean="0">
                <a:latin typeface="Times New Roman" panose="02020603050405020304" pitchFamily="18" charset="0"/>
                <a:cs typeface="Times New Roman" panose="02020603050405020304" pitchFamily="18" charset="0"/>
              </a:rPr>
              <a:t>within each </a:t>
            </a:r>
            <a:r>
              <a:rPr lang="en-US" sz="3200" b="1" dirty="0">
                <a:latin typeface="Times New Roman" panose="02020603050405020304" pitchFamily="18" charset="0"/>
                <a:cs typeface="Times New Roman" panose="02020603050405020304" pitchFamily="18" charset="0"/>
              </a:rPr>
              <a:t>park. Those with less than 5 trees </a:t>
            </a:r>
            <a:r>
              <a:rPr lang="en-US" sz="3200" b="1" dirty="0" smtClean="0">
                <a:latin typeface="Times New Roman" panose="02020603050405020304" pitchFamily="18" charset="0"/>
                <a:cs typeface="Times New Roman" panose="02020603050405020304" pitchFamily="18" charset="0"/>
              </a:rPr>
              <a:t>show 100</a:t>
            </a:r>
            <a:r>
              <a:rPr lang="en-US" sz="3200" b="1" dirty="0">
                <a:latin typeface="Times New Roman" panose="02020603050405020304" pitchFamily="18" charset="0"/>
                <a:cs typeface="Times New Roman" panose="02020603050405020304" pitchFamily="18" charset="0"/>
              </a:rPr>
              <a:t>% composition</a:t>
            </a:r>
            <a:r>
              <a:rPr lang="en-US" sz="3200" b="1" dirty="0" smtClean="0">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pic>
        <p:nvPicPr>
          <p:cNvPr id="38" name="Picture 37"/>
          <p:cNvPicPr>
            <a:picLocks noChangeAspect="1"/>
          </p:cNvPicPr>
          <p:nvPr/>
        </p:nvPicPr>
        <p:blipFill>
          <a:blip r:embed="rId2"/>
          <a:stretch>
            <a:fillRect/>
          </a:stretch>
        </p:blipFill>
        <p:spPr>
          <a:xfrm>
            <a:off x="38404800" y="1755731"/>
            <a:ext cx="5146492" cy="694777"/>
          </a:xfrm>
          <a:prstGeom prst="rect">
            <a:avLst/>
          </a:prstGeom>
        </p:spPr>
      </p:pic>
      <p:graphicFrame>
        <p:nvGraphicFramePr>
          <p:cNvPr id="40" name="Chart 39"/>
          <p:cNvGraphicFramePr/>
          <p:nvPr>
            <p:extLst>
              <p:ext uri="{D42A27DB-BD31-4B8C-83A1-F6EECF244321}">
                <p14:modId xmlns:p14="http://schemas.microsoft.com/office/powerpoint/2010/main" val="3157530616"/>
              </p:ext>
            </p:extLst>
          </p:nvPr>
        </p:nvGraphicFramePr>
        <p:xfrm>
          <a:off x="15361921" y="20574000"/>
          <a:ext cx="13167360" cy="78613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 name="Chart 40"/>
          <p:cNvGraphicFramePr/>
          <p:nvPr>
            <p:extLst>
              <p:ext uri="{D42A27DB-BD31-4B8C-83A1-F6EECF244321}">
                <p14:modId xmlns:p14="http://schemas.microsoft.com/office/powerpoint/2010/main" val="3849177199"/>
              </p:ext>
            </p:extLst>
          </p:nvPr>
        </p:nvGraphicFramePr>
        <p:xfrm>
          <a:off x="29262186" y="4607217"/>
          <a:ext cx="13167360" cy="7339278"/>
        </p:xfrm>
        <a:graphic>
          <a:graphicData uri="http://schemas.openxmlformats.org/drawingml/2006/chart">
            <c:chart xmlns:c="http://schemas.openxmlformats.org/drawingml/2006/chart" xmlns:r="http://schemas.openxmlformats.org/officeDocument/2006/relationships" r:id="rId4"/>
          </a:graphicData>
        </a:graphic>
      </p:graphicFrame>
      <p:pic>
        <p:nvPicPr>
          <p:cNvPr id="22" name="Picture 2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18565803"/>
            <a:ext cx="6400800" cy="9261750"/>
          </a:xfrm>
          <a:prstGeom prst="rect">
            <a:avLst/>
          </a:prstGeom>
          <a:noFill/>
          <a:ln>
            <a:noFill/>
          </a:ln>
        </p:spPr>
      </p:pic>
      <p:sp>
        <p:nvSpPr>
          <p:cNvPr id="23" name="Text Box 180"/>
          <p:cNvSpPr txBox="1">
            <a:spLocks noChangeArrowheads="1"/>
          </p:cNvSpPr>
          <p:nvPr/>
        </p:nvSpPr>
        <p:spPr bwMode="auto">
          <a:xfrm>
            <a:off x="7391400" y="27965400"/>
            <a:ext cx="7722860" cy="56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68" tIns="34284" rIns="68568" bIns="34284">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3200" b="1" dirty="0" smtClean="0">
                <a:latin typeface="Times New Roman" panose="02020603050405020304" pitchFamily="18" charset="0"/>
                <a:cs typeface="Times New Roman" panose="02020603050405020304" pitchFamily="18" charset="0"/>
              </a:rPr>
              <a:t>Figure 2. Park locations </a:t>
            </a:r>
            <a:r>
              <a:rPr lang="en-US" sz="3200" b="1" dirty="0">
                <a:latin typeface="Times New Roman" panose="02020603050405020304" pitchFamily="18" charset="0"/>
                <a:cs typeface="Times New Roman" panose="02020603050405020304" pitchFamily="18" charset="0"/>
              </a:rPr>
              <a:t>in Rock Island, IL</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53" name="Text Box 180"/>
          <p:cNvSpPr txBox="1">
            <a:spLocks noChangeArrowheads="1"/>
          </p:cNvSpPr>
          <p:nvPr/>
        </p:nvSpPr>
        <p:spPr bwMode="auto">
          <a:xfrm>
            <a:off x="15594688" y="20889194"/>
            <a:ext cx="10313312" cy="56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68" tIns="34284" rIns="68568" bIns="34284">
            <a:spAutoFit/>
          </a:bodyPr>
          <a:lstStyle>
            <a:lvl1pPr defTabSz="4389438" eaLnBrk="0" hangingPunct="0">
              <a:defRPr sz="2200">
                <a:solidFill>
                  <a:schemeClr val="tx1"/>
                </a:solidFill>
                <a:latin typeface="Arial" charset="0"/>
              </a:defRPr>
            </a:lvl1pPr>
            <a:lvl2pPr marL="742950" indent="-285750" defTabSz="4389438" eaLnBrk="0" hangingPunct="0">
              <a:defRPr sz="2200">
                <a:solidFill>
                  <a:schemeClr val="tx1"/>
                </a:solidFill>
                <a:latin typeface="Arial" charset="0"/>
              </a:defRPr>
            </a:lvl2pPr>
            <a:lvl3pPr marL="1143000" indent="-228600" defTabSz="4389438" eaLnBrk="0" hangingPunct="0">
              <a:defRPr sz="2200">
                <a:solidFill>
                  <a:schemeClr val="tx1"/>
                </a:solidFill>
                <a:latin typeface="Arial" charset="0"/>
              </a:defRPr>
            </a:lvl3pPr>
            <a:lvl4pPr marL="1600200" indent="-228600" defTabSz="4389438" eaLnBrk="0" hangingPunct="0">
              <a:defRPr sz="2200">
                <a:solidFill>
                  <a:schemeClr val="tx1"/>
                </a:solidFill>
                <a:latin typeface="Arial" charset="0"/>
              </a:defRPr>
            </a:lvl4pPr>
            <a:lvl5pPr marL="2057400" indent="-228600" defTabSz="4389438" eaLnBrk="0" hangingPunct="0">
              <a:defRPr sz="2200">
                <a:solidFill>
                  <a:schemeClr val="tx1"/>
                </a:solidFill>
                <a:latin typeface="Arial" charset="0"/>
              </a:defRPr>
            </a:lvl5pPr>
            <a:lvl6pPr marL="2514600" indent="-228600" defTabSz="4389438" eaLnBrk="0" fontAlgn="base" hangingPunct="0">
              <a:spcBef>
                <a:spcPct val="0"/>
              </a:spcBef>
              <a:spcAft>
                <a:spcPct val="0"/>
              </a:spcAft>
              <a:defRPr sz="2200">
                <a:solidFill>
                  <a:schemeClr val="tx1"/>
                </a:solidFill>
                <a:latin typeface="Arial" charset="0"/>
              </a:defRPr>
            </a:lvl6pPr>
            <a:lvl7pPr marL="2971800" indent="-228600" defTabSz="4389438" eaLnBrk="0" fontAlgn="base" hangingPunct="0">
              <a:spcBef>
                <a:spcPct val="0"/>
              </a:spcBef>
              <a:spcAft>
                <a:spcPct val="0"/>
              </a:spcAft>
              <a:defRPr sz="2200">
                <a:solidFill>
                  <a:schemeClr val="tx1"/>
                </a:solidFill>
                <a:latin typeface="Arial" charset="0"/>
              </a:defRPr>
            </a:lvl7pPr>
            <a:lvl8pPr marL="3429000" indent="-228600" defTabSz="4389438" eaLnBrk="0" fontAlgn="base" hangingPunct="0">
              <a:spcBef>
                <a:spcPct val="0"/>
              </a:spcBef>
              <a:spcAft>
                <a:spcPct val="0"/>
              </a:spcAft>
              <a:defRPr sz="2200">
                <a:solidFill>
                  <a:schemeClr val="tx1"/>
                </a:solidFill>
                <a:latin typeface="Arial" charset="0"/>
              </a:defRPr>
            </a:lvl8pPr>
            <a:lvl9pPr marL="3886200" indent="-228600" defTabSz="4389438" eaLnBrk="0" fontAlgn="base" hangingPunct="0">
              <a:spcBef>
                <a:spcPct val="0"/>
              </a:spcBef>
              <a:spcAft>
                <a:spcPct val="0"/>
              </a:spcAft>
              <a:defRPr sz="2200">
                <a:solidFill>
                  <a:schemeClr val="tx1"/>
                </a:solidFill>
                <a:latin typeface="Arial" charset="0"/>
              </a:defRPr>
            </a:lvl9pPr>
          </a:lstStyle>
          <a:p>
            <a:pPr algn="ctr" eaLnBrk="1" hangingPunct="1"/>
            <a:r>
              <a:rPr lang="en-US" sz="3200" b="1" dirty="0" smtClean="0">
                <a:latin typeface="Times New Roman" panose="02020603050405020304" pitchFamily="18" charset="0"/>
                <a:cs typeface="Times New Roman" panose="02020603050405020304" pitchFamily="18" charset="0"/>
              </a:rPr>
              <a:t>Figure 3. </a:t>
            </a:r>
            <a:r>
              <a:rPr lang="en-US" sz="3200" b="1" dirty="0">
                <a:latin typeface="Times New Roman" panose="02020603050405020304" pitchFamily="18" charset="0"/>
                <a:cs typeface="Times New Roman" panose="02020603050405020304" pitchFamily="18" charset="0"/>
              </a:rPr>
              <a:t>Species richness of each park in Rock Island, IL</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30" name="Rectangle 29"/>
          <p:cNvSpPr/>
          <p:nvPr/>
        </p:nvSpPr>
        <p:spPr>
          <a:xfrm>
            <a:off x="29258175" y="23879460"/>
            <a:ext cx="13167360" cy="685800"/>
          </a:xfrm>
          <a:prstGeom prst="rect">
            <a:avLst/>
          </a:prstGeom>
          <a:solidFill>
            <a:schemeClr val="accent1">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r>
              <a:rPr lang="en-US" sz="4400" b="1" dirty="0" smtClean="0">
                <a:solidFill>
                  <a:schemeClr val="accent3">
                    <a:lumMod val="20000"/>
                    <a:lumOff val="80000"/>
                  </a:schemeClr>
                </a:solidFill>
              </a:rPr>
              <a:t>Acknowledgements</a:t>
            </a:r>
            <a:endParaRPr lang="en-US" sz="4400" b="1" dirty="0">
              <a:solidFill>
                <a:schemeClr val="accent3">
                  <a:lumMod val="20000"/>
                  <a:lumOff val="80000"/>
                </a:schemeClr>
              </a:solidFill>
            </a:endParaRPr>
          </a:p>
        </p:txBody>
      </p:sp>
      <p:sp>
        <p:nvSpPr>
          <p:cNvPr id="31" name="Text Box 192"/>
          <p:cNvSpPr txBox="1">
            <a:spLocks noChangeArrowheads="1"/>
          </p:cNvSpPr>
          <p:nvPr/>
        </p:nvSpPr>
        <p:spPr bwMode="auto">
          <a:xfrm>
            <a:off x="29258175" y="24565260"/>
            <a:ext cx="13167360" cy="3323940"/>
          </a:xfrm>
          <a:prstGeom prst="rect">
            <a:avLst/>
          </a:prstGeom>
          <a:solidFill>
            <a:schemeClr val="bg1"/>
          </a:solidFill>
          <a:ln w="12700">
            <a:solidFill>
              <a:schemeClr val="accent1">
                <a:lumMod val="75000"/>
              </a:schemeClr>
            </a:solidFill>
          </a:ln>
          <a:effectLst/>
        </p:spPr>
        <p:txBody>
          <a:bodyPr lIns="137137" tIns="137137" rIns="137137" bIns="137137">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marL="514350" indent="-514350" eaLnBrk="1" hangingPunct="1">
              <a:buFont typeface="+mj-lt"/>
              <a:buAutoNum type="arabicPeriod"/>
            </a:pPr>
            <a:r>
              <a:rPr lang="en-US" sz="3300" dirty="0" smtClean="0">
                <a:latin typeface="Times New Roman" panose="02020603050405020304" pitchFamily="18" charset="0"/>
                <a:cs typeface="Times New Roman" panose="02020603050405020304" pitchFamily="18" charset="0"/>
              </a:rPr>
              <a:t>Dr. Michael Reisner and Tara Cullison and the Augustana Upper Mississippi Center for giving me the opportunity to conduct my research.</a:t>
            </a:r>
          </a:p>
          <a:p>
            <a:pPr marL="514350" indent="-514350" eaLnBrk="1" hangingPunct="1">
              <a:buFont typeface="+mj-lt"/>
              <a:buAutoNum type="arabicPeriod"/>
            </a:pPr>
            <a:r>
              <a:rPr lang="en-US" sz="3300" dirty="0" smtClean="0">
                <a:latin typeface="Times New Roman" panose="02020603050405020304" pitchFamily="18" charset="0"/>
                <a:cs typeface="Times New Roman" panose="02020603050405020304" pitchFamily="18" charset="0"/>
              </a:rPr>
              <a:t>The Rock Island Public Works Department for allowing me to collect GIS data for them this past summer.</a:t>
            </a:r>
            <a:endParaRPr lang="en-US" sz="3300" dirty="0">
              <a:latin typeface="Times New Roman" panose="02020603050405020304" pitchFamily="18" charset="0"/>
              <a:cs typeface="Times New Roman" panose="02020603050405020304" pitchFamily="18" charset="0"/>
            </a:endParaRPr>
          </a:p>
          <a:p>
            <a:pPr marL="514350" indent="-514350" eaLnBrk="1" hangingPunct="1">
              <a:buFont typeface="+mj-lt"/>
              <a:buAutoNum type="arabicPeriod"/>
            </a:pPr>
            <a:r>
              <a:rPr lang="en-US" sz="3300" dirty="0" smtClean="0">
                <a:latin typeface="Times New Roman" panose="02020603050405020304" pitchFamily="18" charset="0"/>
                <a:cs typeface="Times New Roman" panose="02020603050405020304" pitchFamily="18" charset="0"/>
              </a:rPr>
              <a:t>Dr. Reuben Heine of the Augustana Geography Department for helping me with my ArcGIS analysis.</a:t>
            </a:r>
          </a:p>
        </p:txBody>
      </p:sp>
      <p:sp>
        <p:nvSpPr>
          <p:cNvPr id="3" name="TextBox 2"/>
          <p:cNvSpPr txBox="1"/>
          <p:nvPr/>
        </p:nvSpPr>
        <p:spPr>
          <a:xfrm>
            <a:off x="927515" y="27736800"/>
            <a:ext cx="7127675" cy="1077218"/>
          </a:xfrm>
          <a:prstGeom prst="rect">
            <a:avLst/>
          </a:prstGeom>
          <a:noFill/>
        </p:spPr>
        <p:txBody>
          <a:bodyPr wrap="square" rtlCol="0">
            <a:spAutoFit/>
          </a:bodyPr>
          <a:lstStyle/>
          <a:p>
            <a:pPr algn="ctr"/>
            <a:r>
              <a:rPr lang="en-US" sz="3200" b="1" dirty="0" smtClean="0"/>
              <a:t>Figure 1. (a) Student taking measurements &amp; (b) city park</a:t>
            </a:r>
            <a:endParaRPr lang="en-US" sz="3200" b="1" dirty="0"/>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7516" y="893893"/>
            <a:ext cx="4644869" cy="2535211"/>
          </a:xfrm>
          <a:prstGeom prst="rect">
            <a:avLst/>
          </a:prstGeom>
        </p:spPr>
      </p:pic>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71735" y="18565803"/>
            <a:ext cx="4428502" cy="5148051"/>
          </a:xfrm>
          <a:prstGeom prst="rect">
            <a:avLst/>
          </a:prstGeom>
        </p:spPr>
      </p:pic>
      <p:pic>
        <p:nvPicPr>
          <p:cNvPr id="1026" name="Picture 2" descr="U:\Photos\WS1\IMG_002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36284" y="24003000"/>
            <a:ext cx="5099404" cy="3824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251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4190</TotalTime>
  <Words>1331</Words>
  <Application>Microsoft Office PowerPoint</Application>
  <PresentationFormat>Custom</PresentationFormat>
  <Paragraphs>45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Genigraphics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36x48</dc:title>
  <dc:creator>Jay Larson</dc:creator>
  <dc:description>Quality poster printing
www.genigraphics.com
1-800-790-4001</dc:description>
  <cp:lastModifiedBy>Kevin Root</cp:lastModifiedBy>
  <cp:revision>134</cp:revision>
  <cp:lastPrinted>2013-02-12T02:21:55Z</cp:lastPrinted>
  <dcterms:created xsi:type="dcterms:W3CDTF">2013-02-10T21:14:48Z</dcterms:created>
  <dcterms:modified xsi:type="dcterms:W3CDTF">2015-04-21T00:30:59Z</dcterms:modified>
</cp:coreProperties>
</file>