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0233600" cy="329184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0368">
          <p15:clr>
            <a:srgbClr val="A4A3A4"/>
          </p15:clr>
        </p15:guide>
        <p15:guide id="2" pos="1267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ra bosslet" initials="nb" lastIdx="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62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363" autoAdjust="0"/>
    <p:restoredTop sz="99588" autoAdjust="0"/>
  </p:normalViewPr>
  <p:slideViewPr>
    <p:cSldViewPr snapToGrid="0" snapToObjects="1">
      <p:cViewPr>
        <p:scale>
          <a:sx n="30" d="100"/>
          <a:sy n="30" d="100"/>
        </p:scale>
        <p:origin x="-520" y="-32"/>
      </p:cViewPr>
      <p:guideLst>
        <p:guide orient="horz" pos="10368"/>
        <p:guide pos="94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hoebestrell:Downloads:SWPA%20graph.xlsx.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93733717158632"/>
          <c:y val="0.0847595514852558"/>
          <c:w val="0.800799338858153"/>
          <c:h val="0.74522286949704"/>
        </c:manualLayout>
      </c:layout>
      <c:lineChart>
        <c:grouping val="standard"/>
        <c:varyColors val="1"/>
        <c:ser>
          <c:idx val="0"/>
          <c:order val="0"/>
          <c:tx>
            <c:strRef>
              <c:f>Sheet1!$B$7</c:f>
              <c:strCache>
                <c:ptCount val="1"/>
                <c:pt idx="0">
                  <c:v>High</c:v>
                </c:pt>
              </c:strCache>
            </c:strRef>
          </c:tx>
          <c:spPr>
            <a:ln w="25400" cmpd="sng">
              <a:solidFill>
                <a:srgbClr val="4F81BD"/>
              </a:solidFill>
            </a:ln>
          </c:spPr>
          <c:marker>
            <c:symbol val="none"/>
          </c:marker>
          <c:dPt>
            <c:idx val="2"/>
            <c:bubble3D val="0"/>
            <c:spPr>
              <a:ln w="38100" cmpd="sng">
                <a:solidFill>
                  <a:srgbClr val="4F81BD"/>
                </a:solidFill>
              </a:ln>
            </c:spPr>
          </c:dPt>
          <c:cat>
            <c:strRef>
              <c:f>Sheet1!$C$6:$E$6</c:f>
              <c:strCache>
                <c:ptCount val="3"/>
                <c:pt idx="0">
                  <c:v>Low</c:v>
                </c:pt>
                <c:pt idx="1">
                  <c:v>Medium</c:v>
                </c:pt>
                <c:pt idx="2">
                  <c:v>High</c:v>
                </c:pt>
              </c:strCache>
            </c:strRef>
          </c:cat>
          <c:val>
            <c:numRef>
              <c:f>Sheet1!$C$7:$E$7</c:f>
              <c:numCache>
                <c:formatCode>General</c:formatCode>
                <c:ptCount val="3"/>
                <c:pt idx="0">
                  <c:v>5.338680823999998</c:v>
                </c:pt>
                <c:pt idx="1">
                  <c:v>3.10559544</c:v>
                </c:pt>
                <c:pt idx="2">
                  <c:v>0.872510056</c:v>
                </c:pt>
              </c:numCache>
            </c:numRef>
          </c:val>
          <c:smooth val="0"/>
        </c:ser>
        <c:ser>
          <c:idx val="1"/>
          <c:order val="1"/>
          <c:tx>
            <c:strRef>
              <c:f>Sheet1!$B$8</c:f>
              <c:strCache>
                <c:ptCount val="1"/>
                <c:pt idx="0">
                  <c:v>Medium</c:v>
                </c:pt>
              </c:strCache>
            </c:strRef>
          </c:tx>
          <c:spPr>
            <a:ln w="38100" cmpd="sng">
              <a:solidFill>
                <a:srgbClr val="C0504D"/>
              </a:solidFill>
            </a:ln>
          </c:spPr>
          <c:marker>
            <c:symbol val="none"/>
          </c:marker>
          <c:cat>
            <c:strRef>
              <c:f>Sheet1!$C$6:$E$6</c:f>
              <c:strCache>
                <c:ptCount val="3"/>
                <c:pt idx="0">
                  <c:v>Low</c:v>
                </c:pt>
                <c:pt idx="1">
                  <c:v>Medium</c:v>
                </c:pt>
                <c:pt idx="2">
                  <c:v>High</c:v>
                </c:pt>
              </c:strCache>
            </c:strRef>
          </c:cat>
          <c:val>
            <c:numRef>
              <c:f>Sheet1!$C$8:$E$8</c:f>
              <c:numCache>
                <c:formatCode>General</c:formatCode>
                <c:ptCount val="3"/>
                <c:pt idx="0">
                  <c:v>4.100124119999997</c:v>
                </c:pt>
                <c:pt idx="1">
                  <c:v>4.621177199999997</c:v>
                </c:pt>
                <c:pt idx="2">
                  <c:v>5.142230279999996</c:v>
                </c:pt>
              </c:numCache>
            </c:numRef>
          </c:val>
          <c:smooth val="0"/>
        </c:ser>
        <c:ser>
          <c:idx val="2"/>
          <c:order val="2"/>
          <c:tx>
            <c:strRef>
              <c:f>Sheet1!$B$9</c:f>
              <c:strCache>
                <c:ptCount val="1"/>
                <c:pt idx="0">
                  <c:v>Low</c:v>
                </c:pt>
              </c:strCache>
            </c:strRef>
          </c:tx>
          <c:spPr>
            <a:ln w="38100" cmpd="sng">
              <a:solidFill>
                <a:srgbClr val="9BBB59"/>
              </a:solidFill>
            </a:ln>
          </c:spPr>
          <c:marker>
            <c:symbol val="none"/>
          </c:marker>
          <c:cat>
            <c:strRef>
              <c:f>Sheet1!$C$6:$E$6</c:f>
              <c:strCache>
                <c:ptCount val="3"/>
                <c:pt idx="0">
                  <c:v>Low</c:v>
                </c:pt>
                <c:pt idx="1">
                  <c:v>Medium</c:v>
                </c:pt>
                <c:pt idx="2">
                  <c:v>High</c:v>
                </c:pt>
              </c:strCache>
            </c:strRef>
          </c:cat>
          <c:val>
            <c:numRef>
              <c:f>Sheet1!$C$9:$E$9</c:f>
              <c:numCache>
                <c:formatCode>General</c:formatCode>
                <c:ptCount val="3"/>
                <c:pt idx="0">
                  <c:v>2.861567416</c:v>
                </c:pt>
                <c:pt idx="1">
                  <c:v>6.136758959999998</c:v>
                </c:pt>
                <c:pt idx="2">
                  <c:v>9.411950504</c:v>
                </c:pt>
              </c:numCache>
            </c:numRef>
          </c:val>
          <c:smooth val="0"/>
        </c:ser>
        <c:dLbls>
          <c:showLegendKey val="0"/>
          <c:showVal val="0"/>
          <c:showCatName val="0"/>
          <c:showSerName val="0"/>
          <c:showPercent val="0"/>
          <c:showBubbleSize val="0"/>
        </c:dLbls>
        <c:marker val="1"/>
        <c:smooth val="0"/>
        <c:axId val="2137411320"/>
        <c:axId val="2137414328"/>
      </c:lineChart>
      <c:catAx>
        <c:axId val="2137411320"/>
        <c:scaling>
          <c:orientation val="minMax"/>
        </c:scaling>
        <c:delete val="0"/>
        <c:axPos val="b"/>
        <c:numFmt formatCode="General" sourceLinked="0"/>
        <c:majorTickMark val="cross"/>
        <c:minorTickMark val="cross"/>
        <c:tickLblPos val="nextTo"/>
        <c:txPr>
          <a:bodyPr/>
          <a:lstStyle/>
          <a:p>
            <a:pPr lvl="0">
              <a:defRPr sz="3000"/>
            </a:pPr>
            <a:endParaRPr lang="en-US"/>
          </a:p>
        </c:txPr>
        <c:crossAx val="2137414328"/>
        <c:crosses val="autoZero"/>
        <c:auto val="1"/>
        <c:lblAlgn val="ctr"/>
        <c:lblOffset val="100"/>
        <c:noMultiLvlLbl val="1"/>
      </c:catAx>
      <c:valAx>
        <c:axId val="2137414328"/>
        <c:scaling>
          <c:orientation val="minMax"/>
        </c:scaling>
        <c:delete val="0"/>
        <c:axPos val="l"/>
        <c:numFmt formatCode="General" sourceLinked="1"/>
        <c:majorTickMark val="cross"/>
        <c:minorTickMark val="cross"/>
        <c:tickLblPos val="nextTo"/>
        <c:spPr>
          <a:ln w="47625">
            <a:noFill/>
          </a:ln>
        </c:spPr>
        <c:txPr>
          <a:bodyPr/>
          <a:lstStyle/>
          <a:p>
            <a:pPr lvl="0">
              <a:defRPr sz="3000"/>
            </a:pPr>
            <a:endParaRPr lang="en-US"/>
          </a:p>
        </c:txPr>
        <c:crossAx val="2137411320"/>
        <c:crosses val="autoZero"/>
        <c:crossBetween val="between"/>
      </c:valAx>
      <c:spPr>
        <a:solidFill>
          <a:srgbClr val="FFFFFF"/>
        </a:solidFill>
      </c:spPr>
    </c:plotArea>
    <c:legend>
      <c:legendPos val="r"/>
      <c:layout>
        <c:manualLayout>
          <c:xMode val="edge"/>
          <c:yMode val="edge"/>
          <c:x val="0.137069964636732"/>
          <c:y val="0.0454757678756508"/>
          <c:w val="0.405316969307408"/>
          <c:h val="0.200286429078376"/>
        </c:manualLayout>
      </c:layout>
      <c:overlay val="0"/>
      <c:txPr>
        <a:bodyPr/>
        <a:lstStyle/>
        <a:p>
          <a:pPr>
            <a:defRPr sz="3000" kern="800" spc="-100"/>
          </a:pPr>
          <a:endParaRPr lang="en-US"/>
        </a:p>
      </c:txPr>
    </c:legend>
    <c:plotVisOnly val="1"/>
    <c:dispBlanksAs val="zero"/>
    <c:showDLblsOverMax val="1"/>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374775" y="696913"/>
            <a:ext cx="426085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0" y="4415790"/>
            <a:ext cx="5608320" cy="4183380"/>
          </a:xfrm>
          <a:prstGeom prst="rect">
            <a:avLst/>
          </a:prstGeom>
          <a:noFill/>
          <a:ln>
            <a:noFill/>
          </a:ln>
        </p:spPr>
        <p:txBody>
          <a:bodyPr lIns="93162" tIns="93162" rIns="93162" bIns="93162"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311745774"/>
      </p:ext>
    </p:extLst>
  </p:cSld>
  <p:clrMap bg1="lt1" tx1="dk1" bg2="dk2" tx2="lt2" accent1="accent1" accent2="accent2" accent3="accent3" accent4="accent4" accent5="accent5" accent6="accent6" hlink="hlink" folHlink="folHlink"/>
  <p:notesStyle>
    <a:lvl1pPr marL="0" algn="l" defTabSz="2340864" rtl="0" eaLnBrk="1" latinLnBrk="0" hangingPunct="1">
      <a:defRPr sz="6100" kern="1200">
        <a:solidFill>
          <a:schemeClr val="tx1"/>
        </a:solidFill>
        <a:latin typeface="+mn-lt"/>
        <a:ea typeface="+mn-ea"/>
        <a:cs typeface="+mn-cs"/>
      </a:defRPr>
    </a:lvl1pPr>
    <a:lvl2pPr marL="2340864" algn="l" defTabSz="2340864" rtl="0" eaLnBrk="1" latinLnBrk="0" hangingPunct="1">
      <a:defRPr sz="6100" kern="1200">
        <a:solidFill>
          <a:schemeClr val="tx1"/>
        </a:solidFill>
        <a:latin typeface="+mn-lt"/>
        <a:ea typeface="+mn-ea"/>
        <a:cs typeface="+mn-cs"/>
      </a:defRPr>
    </a:lvl2pPr>
    <a:lvl3pPr marL="4681728" algn="l" defTabSz="2340864" rtl="0" eaLnBrk="1" latinLnBrk="0" hangingPunct="1">
      <a:defRPr sz="6100" kern="1200">
        <a:solidFill>
          <a:schemeClr val="tx1"/>
        </a:solidFill>
        <a:latin typeface="+mn-lt"/>
        <a:ea typeface="+mn-ea"/>
        <a:cs typeface="+mn-cs"/>
      </a:defRPr>
    </a:lvl3pPr>
    <a:lvl4pPr marL="7022592" algn="l" defTabSz="2340864" rtl="0" eaLnBrk="1" latinLnBrk="0" hangingPunct="1">
      <a:defRPr sz="6100" kern="1200">
        <a:solidFill>
          <a:schemeClr val="tx1"/>
        </a:solidFill>
        <a:latin typeface="+mn-lt"/>
        <a:ea typeface="+mn-ea"/>
        <a:cs typeface="+mn-cs"/>
      </a:defRPr>
    </a:lvl4pPr>
    <a:lvl5pPr marL="9363456" algn="l" defTabSz="2340864" rtl="0" eaLnBrk="1" latinLnBrk="0" hangingPunct="1">
      <a:defRPr sz="6100" kern="1200">
        <a:solidFill>
          <a:schemeClr val="tx1"/>
        </a:solidFill>
        <a:latin typeface="+mn-lt"/>
        <a:ea typeface="+mn-ea"/>
        <a:cs typeface="+mn-cs"/>
      </a:defRPr>
    </a:lvl5pPr>
    <a:lvl6pPr marL="11704320" algn="l" defTabSz="2340864" rtl="0" eaLnBrk="1" latinLnBrk="0" hangingPunct="1">
      <a:defRPr sz="6100" kern="1200">
        <a:solidFill>
          <a:schemeClr val="tx1"/>
        </a:solidFill>
        <a:latin typeface="+mn-lt"/>
        <a:ea typeface="+mn-ea"/>
        <a:cs typeface="+mn-cs"/>
      </a:defRPr>
    </a:lvl6pPr>
    <a:lvl7pPr marL="14045184" algn="l" defTabSz="2340864" rtl="0" eaLnBrk="1" latinLnBrk="0" hangingPunct="1">
      <a:defRPr sz="6100" kern="1200">
        <a:solidFill>
          <a:schemeClr val="tx1"/>
        </a:solidFill>
        <a:latin typeface="+mn-lt"/>
        <a:ea typeface="+mn-ea"/>
        <a:cs typeface="+mn-cs"/>
      </a:defRPr>
    </a:lvl7pPr>
    <a:lvl8pPr marL="16386048" algn="l" defTabSz="2340864" rtl="0" eaLnBrk="1" latinLnBrk="0" hangingPunct="1">
      <a:defRPr sz="6100" kern="1200">
        <a:solidFill>
          <a:schemeClr val="tx1"/>
        </a:solidFill>
        <a:latin typeface="+mn-lt"/>
        <a:ea typeface="+mn-ea"/>
        <a:cs typeface="+mn-cs"/>
      </a:defRPr>
    </a:lvl8pPr>
    <a:lvl9pPr marL="18726912" algn="l" defTabSz="2340864" rtl="0" eaLnBrk="1" latinLnBrk="0" hangingPunct="1">
      <a:defRPr sz="6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374775" y="696913"/>
            <a:ext cx="426085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701040" y="4415790"/>
            <a:ext cx="5608320" cy="4183380"/>
          </a:xfrm>
          <a:prstGeom prst="rect">
            <a:avLst/>
          </a:prstGeom>
        </p:spPr>
        <p:txBody>
          <a:bodyPr lIns="93162" tIns="93162" rIns="93162" bIns="93162" anchor="t" anchorCtr="0">
            <a:noAutofit/>
          </a:bodyPr>
          <a:lstStyle/>
          <a:p>
            <a:endParaRPr/>
          </a:p>
        </p:txBody>
      </p:sp>
    </p:spTree>
    <p:extLst>
      <p:ext uri="{BB962C8B-B14F-4D97-AF65-F5344CB8AC3E}">
        <p14:creationId xmlns:p14="http://schemas.microsoft.com/office/powerpoint/2010/main" val="1177734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371515" y="4765280"/>
            <a:ext cx="37490640" cy="13136640"/>
          </a:xfrm>
          <a:prstGeom prst="rect">
            <a:avLst/>
          </a:prstGeom>
        </p:spPr>
        <p:txBody>
          <a:bodyPr lIns="468096" tIns="468096" rIns="468096" bIns="468096" anchor="b" anchorCtr="0"/>
          <a:lstStyle>
            <a:lvl1pPr lvl="0" algn="ctr">
              <a:spcBef>
                <a:spcPts val="0"/>
              </a:spcBef>
              <a:buSzPct val="100000"/>
              <a:defRPr sz="26600"/>
            </a:lvl1pPr>
            <a:lvl2pPr lvl="1" algn="ctr">
              <a:spcBef>
                <a:spcPts val="0"/>
              </a:spcBef>
              <a:buSzPct val="100000"/>
              <a:defRPr sz="26600"/>
            </a:lvl2pPr>
            <a:lvl3pPr lvl="2" algn="ctr">
              <a:spcBef>
                <a:spcPts val="0"/>
              </a:spcBef>
              <a:buSzPct val="100000"/>
              <a:defRPr sz="26600"/>
            </a:lvl3pPr>
            <a:lvl4pPr lvl="3" algn="ctr">
              <a:spcBef>
                <a:spcPts val="0"/>
              </a:spcBef>
              <a:buSzPct val="100000"/>
              <a:defRPr sz="26600"/>
            </a:lvl4pPr>
            <a:lvl5pPr lvl="4" algn="ctr">
              <a:spcBef>
                <a:spcPts val="0"/>
              </a:spcBef>
              <a:buSzPct val="100000"/>
              <a:defRPr sz="26600"/>
            </a:lvl5pPr>
            <a:lvl6pPr lvl="5" algn="ctr">
              <a:spcBef>
                <a:spcPts val="0"/>
              </a:spcBef>
              <a:buSzPct val="100000"/>
              <a:defRPr sz="26600"/>
            </a:lvl6pPr>
            <a:lvl7pPr lvl="6" algn="ctr">
              <a:spcBef>
                <a:spcPts val="0"/>
              </a:spcBef>
              <a:buSzPct val="100000"/>
              <a:defRPr sz="26600"/>
            </a:lvl7pPr>
            <a:lvl8pPr lvl="7" algn="ctr">
              <a:spcBef>
                <a:spcPts val="0"/>
              </a:spcBef>
              <a:buSzPct val="100000"/>
              <a:defRPr sz="26600"/>
            </a:lvl8pPr>
            <a:lvl9pPr lvl="8" algn="ctr">
              <a:spcBef>
                <a:spcPts val="0"/>
              </a:spcBef>
              <a:buSzPct val="100000"/>
              <a:defRPr sz="26600"/>
            </a:lvl9pPr>
          </a:lstStyle>
          <a:p>
            <a:endParaRPr/>
          </a:p>
        </p:txBody>
      </p:sp>
      <p:sp>
        <p:nvSpPr>
          <p:cNvPr id="11" name="Shape 11"/>
          <p:cNvSpPr txBox="1">
            <a:spLocks noGrp="1"/>
          </p:cNvSpPr>
          <p:nvPr>
            <p:ph type="subTitle" idx="1"/>
          </p:nvPr>
        </p:nvSpPr>
        <p:spPr>
          <a:xfrm>
            <a:off x="1371480" y="18138400"/>
            <a:ext cx="37490640" cy="5072640"/>
          </a:xfrm>
          <a:prstGeom prst="rect">
            <a:avLst/>
          </a:prstGeom>
        </p:spPr>
        <p:txBody>
          <a:bodyPr lIns="468096" tIns="468096" rIns="468096" bIns="468096" anchor="t" anchorCtr="0"/>
          <a:lstStyle>
            <a:lvl1pPr lvl="0" algn="ctr">
              <a:lnSpc>
                <a:spcPct val="100000"/>
              </a:lnSpc>
              <a:spcBef>
                <a:spcPts val="0"/>
              </a:spcBef>
              <a:spcAft>
                <a:spcPts val="0"/>
              </a:spcAft>
              <a:buSzPct val="100000"/>
              <a:buNone/>
              <a:defRPr sz="14300"/>
            </a:lvl1pPr>
            <a:lvl2pPr lvl="1" algn="ctr">
              <a:lnSpc>
                <a:spcPct val="100000"/>
              </a:lnSpc>
              <a:spcBef>
                <a:spcPts val="0"/>
              </a:spcBef>
              <a:spcAft>
                <a:spcPts val="0"/>
              </a:spcAft>
              <a:buSzPct val="100000"/>
              <a:buNone/>
              <a:defRPr sz="14300"/>
            </a:lvl2pPr>
            <a:lvl3pPr lvl="2" algn="ctr">
              <a:lnSpc>
                <a:spcPct val="100000"/>
              </a:lnSpc>
              <a:spcBef>
                <a:spcPts val="0"/>
              </a:spcBef>
              <a:spcAft>
                <a:spcPts val="0"/>
              </a:spcAft>
              <a:buSzPct val="100000"/>
              <a:buNone/>
              <a:defRPr sz="14300"/>
            </a:lvl3pPr>
            <a:lvl4pPr lvl="3" algn="ctr">
              <a:lnSpc>
                <a:spcPct val="100000"/>
              </a:lnSpc>
              <a:spcBef>
                <a:spcPts val="0"/>
              </a:spcBef>
              <a:spcAft>
                <a:spcPts val="0"/>
              </a:spcAft>
              <a:buSzPct val="100000"/>
              <a:buNone/>
              <a:defRPr sz="14300"/>
            </a:lvl4pPr>
            <a:lvl5pPr lvl="4" algn="ctr">
              <a:lnSpc>
                <a:spcPct val="100000"/>
              </a:lnSpc>
              <a:spcBef>
                <a:spcPts val="0"/>
              </a:spcBef>
              <a:spcAft>
                <a:spcPts val="0"/>
              </a:spcAft>
              <a:buSzPct val="100000"/>
              <a:buNone/>
              <a:defRPr sz="14300"/>
            </a:lvl5pPr>
            <a:lvl6pPr lvl="5" algn="ctr">
              <a:lnSpc>
                <a:spcPct val="100000"/>
              </a:lnSpc>
              <a:spcBef>
                <a:spcPts val="0"/>
              </a:spcBef>
              <a:spcAft>
                <a:spcPts val="0"/>
              </a:spcAft>
              <a:buSzPct val="100000"/>
              <a:buNone/>
              <a:defRPr sz="14300"/>
            </a:lvl6pPr>
            <a:lvl7pPr lvl="6" algn="ctr">
              <a:lnSpc>
                <a:spcPct val="100000"/>
              </a:lnSpc>
              <a:spcBef>
                <a:spcPts val="0"/>
              </a:spcBef>
              <a:spcAft>
                <a:spcPts val="0"/>
              </a:spcAft>
              <a:buSzPct val="100000"/>
              <a:buNone/>
              <a:defRPr sz="14300"/>
            </a:lvl7pPr>
            <a:lvl8pPr lvl="7" algn="ctr">
              <a:lnSpc>
                <a:spcPct val="100000"/>
              </a:lnSpc>
              <a:spcBef>
                <a:spcPts val="0"/>
              </a:spcBef>
              <a:spcAft>
                <a:spcPts val="0"/>
              </a:spcAft>
              <a:buSzPct val="100000"/>
              <a:buNone/>
              <a:defRPr sz="14300"/>
            </a:lvl8pPr>
            <a:lvl9pPr lvl="8" algn="ctr">
              <a:lnSpc>
                <a:spcPct val="100000"/>
              </a:lnSpc>
              <a:spcBef>
                <a:spcPts val="0"/>
              </a:spcBef>
              <a:spcAft>
                <a:spcPts val="0"/>
              </a:spcAft>
              <a:buSzPct val="100000"/>
              <a:buNone/>
              <a:defRPr sz="14300"/>
            </a:lvl9pPr>
          </a:lstStyle>
          <a:p>
            <a:endParaRPr/>
          </a:p>
        </p:txBody>
      </p:sp>
      <p:sp>
        <p:nvSpPr>
          <p:cNvPr id="12" name="Shape 12"/>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371480" y="7079200"/>
            <a:ext cx="37490640" cy="12566400"/>
          </a:xfrm>
          <a:prstGeom prst="rect">
            <a:avLst/>
          </a:prstGeom>
        </p:spPr>
        <p:txBody>
          <a:bodyPr lIns="468096" tIns="468096" rIns="468096" bIns="468096" anchor="b" anchorCtr="0"/>
          <a:lstStyle>
            <a:lvl1pPr lvl="0" algn="ctr">
              <a:spcBef>
                <a:spcPts val="0"/>
              </a:spcBef>
              <a:buSzPct val="100000"/>
              <a:defRPr sz="61400"/>
            </a:lvl1pPr>
            <a:lvl2pPr lvl="1" algn="ctr">
              <a:spcBef>
                <a:spcPts val="0"/>
              </a:spcBef>
              <a:buSzPct val="100000"/>
              <a:defRPr sz="61400"/>
            </a:lvl2pPr>
            <a:lvl3pPr lvl="2" algn="ctr">
              <a:spcBef>
                <a:spcPts val="0"/>
              </a:spcBef>
              <a:buSzPct val="100000"/>
              <a:defRPr sz="61400"/>
            </a:lvl3pPr>
            <a:lvl4pPr lvl="3" algn="ctr">
              <a:spcBef>
                <a:spcPts val="0"/>
              </a:spcBef>
              <a:buSzPct val="100000"/>
              <a:defRPr sz="61400"/>
            </a:lvl4pPr>
            <a:lvl5pPr lvl="4" algn="ctr">
              <a:spcBef>
                <a:spcPts val="0"/>
              </a:spcBef>
              <a:buSzPct val="100000"/>
              <a:defRPr sz="61400"/>
            </a:lvl5pPr>
            <a:lvl6pPr lvl="5" algn="ctr">
              <a:spcBef>
                <a:spcPts val="0"/>
              </a:spcBef>
              <a:buSzPct val="100000"/>
              <a:defRPr sz="61400"/>
            </a:lvl6pPr>
            <a:lvl7pPr lvl="6" algn="ctr">
              <a:spcBef>
                <a:spcPts val="0"/>
              </a:spcBef>
              <a:buSzPct val="100000"/>
              <a:defRPr sz="61400"/>
            </a:lvl7pPr>
            <a:lvl8pPr lvl="7" algn="ctr">
              <a:spcBef>
                <a:spcPts val="0"/>
              </a:spcBef>
              <a:buSzPct val="100000"/>
              <a:defRPr sz="61400"/>
            </a:lvl8pPr>
            <a:lvl9pPr lvl="8" algn="ctr">
              <a:spcBef>
                <a:spcPts val="0"/>
              </a:spcBef>
              <a:buSzPct val="100000"/>
              <a:defRPr sz="61400"/>
            </a:lvl9pPr>
          </a:lstStyle>
          <a:p>
            <a:endParaRPr/>
          </a:p>
        </p:txBody>
      </p:sp>
      <p:sp>
        <p:nvSpPr>
          <p:cNvPr id="46" name="Shape 46"/>
          <p:cNvSpPr txBox="1">
            <a:spLocks noGrp="1"/>
          </p:cNvSpPr>
          <p:nvPr>
            <p:ph type="body" idx="1"/>
          </p:nvPr>
        </p:nvSpPr>
        <p:spPr>
          <a:xfrm>
            <a:off x="1371480" y="20174240"/>
            <a:ext cx="37490640" cy="8325120"/>
          </a:xfrm>
          <a:prstGeom prst="rect">
            <a:avLst/>
          </a:prstGeom>
        </p:spPr>
        <p:txBody>
          <a:bodyPr lIns="468096" tIns="468096" rIns="468096" bIns="468096"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371480" y="13765440"/>
            <a:ext cx="37490640" cy="5387520"/>
          </a:xfrm>
          <a:prstGeom prst="rect">
            <a:avLst/>
          </a:prstGeom>
        </p:spPr>
        <p:txBody>
          <a:bodyPr lIns="468096" tIns="468096" rIns="468096" bIns="468096" anchor="ctr" anchorCtr="0"/>
          <a:lstStyle>
            <a:lvl1pPr lvl="0" algn="ctr">
              <a:spcBef>
                <a:spcPts val="0"/>
              </a:spcBef>
              <a:buSzPct val="100000"/>
              <a:defRPr sz="18400"/>
            </a:lvl1pPr>
            <a:lvl2pPr lvl="1" algn="ctr">
              <a:spcBef>
                <a:spcPts val="0"/>
              </a:spcBef>
              <a:buSzPct val="100000"/>
              <a:defRPr sz="18400"/>
            </a:lvl2pPr>
            <a:lvl3pPr lvl="2" algn="ctr">
              <a:spcBef>
                <a:spcPts val="0"/>
              </a:spcBef>
              <a:buSzPct val="100000"/>
              <a:defRPr sz="18400"/>
            </a:lvl3pPr>
            <a:lvl4pPr lvl="3" algn="ctr">
              <a:spcBef>
                <a:spcPts val="0"/>
              </a:spcBef>
              <a:buSzPct val="100000"/>
              <a:defRPr sz="18400"/>
            </a:lvl4pPr>
            <a:lvl5pPr lvl="4" algn="ctr">
              <a:spcBef>
                <a:spcPts val="0"/>
              </a:spcBef>
              <a:buSzPct val="100000"/>
              <a:defRPr sz="18400"/>
            </a:lvl5pPr>
            <a:lvl6pPr lvl="5" algn="ctr">
              <a:spcBef>
                <a:spcPts val="0"/>
              </a:spcBef>
              <a:buSzPct val="100000"/>
              <a:defRPr sz="18400"/>
            </a:lvl6pPr>
            <a:lvl7pPr lvl="6" algn="ctr">
              <a:spcBef>
                <a:spcPts val="0"/>
              </a:spcBef>
              <a:buSzPct val="100000"/>
              <a:defRPr sz="18400"/>
            </a:lvl7pPr>
            <a:lvl8pPr lvl="7" algn="ctr">
              <a:spcBef>
                <a:spcPts val="0"/>
              </a:spcBef>
              <a:buSzPct val="100000"/>
              <a:defRPr sz="18400"/>
            </a:lvl8pPr>
            <a:lvl9pPr lvl="8" algn="ctr">
              <a:spcBef>
                <a:spcPts val="0"/>
              </a:spcBef>
              <a:buSzPct val="100000"/>
              <a:defRPr sz="18400"/>
            </a:lvl9pPr>
          </a:lstStyle>
          <a:p>
            <a:endParaRPr/>
          </a:p>
        </p:txBody>
      </p:sp>
      <p:sp>
        <p:nvSpPr>
          <p:cNvPr id="15" name="Shape 15"/>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371480" y="2848160"/>
            <a:ext cx="37490640" cy="3665280"/>
          </a:xfrm>
          <a:prstGeom prst="rect">
            <a:avLst/>
          </a:prstGeom>
        </p:spPr>
        <p:txBody>
          <a:bodyPr lIns="468096" tIns="468096" rIns="468096" bIns="468096"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1371480" y="7375840"/>
            <a:ext cx="37490640" cy="21864960"/>
          </a:xfrm>
          <a:prstGeom prst="rect">
            <a:avLst/>
          </a:prstGeom>
        </p:spPr>
        <p:txBody>
          <a:bodyPr lIns="468096" tIns="468096" rIns="468096" bIns="468096"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371480" y="2848160"/>
            <a:ext cx="37490640" cy="3665280"/>
          </a:xfrm>
          <a:prstGeom prst="rect">
            <a:avLst/>
          </a:prstGeom>
        </p:spPr>
        <p:txBody>
          <a:bodyPr lIns="468096" tIns="468096" rIns="468096" bIns="468096"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1371480" y="7375840"/>
            <a:ext cx="17599560" cy="21864960"/>
          </a:xfrm>
          <a:prstGeom prst="rect">
            <a:avLst/>
          </a:prstGeom>
        </p:spPr>
        <p:txBody>
          <a:bodyPr lIns="468096" tIns="468096" rIns="468096" bIns="468096" anchor="t" anchorCtr="0"/>
          <a:lstStyle>
            <a:lvl1pPr lvl="0">
              <a:spcBef>
                <a:spcPts val="0"/>
              </a:spcBef>
              <a:buSzPct val="100000"/>
              <a:defRPr sz="7200"/>
            </a:lvl1pPr>
            <a:lvl2pPr lvl="1">
              <a:spcBef>
                <a:spcPts val="0"/>
              </a:spcBef>
              <a:buSzPct val="100000"/>
              <a:defRPr sz="6100"/>
            </a:lvl2pPr>
            <a:lvl3pPr lvl="2">
              <a:spcBef>
                <a:spcPts val="0"/>
              </a:spcBef>
              <a:buSzPct val="100000"/>
              <a:defRPr sz="6100"/>
            </a:lvl3pPr>
            <a:lvl4pPr lvl="3">
              <a:spcBef>
                <a:spcPts val="0"/>
              </a:spcBef>
              <a:buSzPct val="100000"/>
              <a:defRPr sz="6100"/>
            </a:lvl4pPr>
            <a:lvl5pPr lvl="4">
              <a:spcBef>
                <a:spcPts val="0"/>
              </a:spcBef>
              <a:buSzPct val="100000"/>
              <a:defRPr sz="6100"/>
            </a:lvl5pPr>
            <a:lvl6pPr lvl="5">
              <a:spcBef>
                <a:spcPts val="0"/>
              </a:spcBef>
              <a:buSzPct val="100000"/>
              <a:defRPr sz="6100"/>
            </a:lvl6pPr>
            <a:lvl7pPr lvl="6">
              <a:spcBef>
                <a:spcPts val="0"/>
              </a:spcBef>
              <a:buSzPct val="100000"/>
              <a:defRPr sz="6100"/>
            </a:lvl7pPr>
            <a:lvl8pPr lvl="7">
              <a:spcBef>
                <a:spcPts val="0"/>
              </a:spcBef>
              <a:buSzPct val="100000"/>
              <a:defRPr sz="6100"/>
            </a:lvl8pPr>
            <a:lvl9pPr lvl="8">
              <a:spcBef>
                <a:spcPts val="0"/>
              </a:spcBef>
              <a:buSzPct val="100000"/>
              <a:defRPr sz="6100"/>
            </a:lvl9pPr>
          </a:lstStyle>
          <a:p>
            <a:endParaRPr/>
          </a:p>
        </p:txBody>
      </p:sp>
      <p:sp>
        <p:nvSpPr>
          <p:cNvPr id="23" name="Shape 23"/>
          <p:cNvSpPr txBox="1">
            <a:spLocks noGrp="1"/>
          </p:cNvSpPr>
          <p:nvPr>
            <p:ph type="body" idx="2"/>
          </p:nvPr>
        </p:nvSpPr>
        <p:spPr>
          <a:xfrm>
            <a:off x="21262560" y="7375840"/>
            <a:ext cx="17599560" cy="21864960"/>
          </a:xfrm>
          <a:prstGeom prst="rect">
            <a:avLst/>
          </a:prstGeom>
        </p:spPr>
        <p:txBody>
          <a:bodyPr lIns="468096" tIns="468096" rIns="468096" bIns="468096" anchor="t" anchorCtr="0"/>
          <a:lstStyle>
            <a:lvl1pPr lvl="0">
              <a:spcBef>
                <a:spcPts val="0"/>
              </a:spcBef>
              <a:buSzPct val="100000"/>
              <a:defRPr sz="7200"/>
            </a:lvl1pPr>
            <a:lvl2pPr lvl="1">
              <a:spcBef>
                <a:spcPts val="0"/>
              </a:spcBef>
              <a:buSzPct val="100000"/>
              <a:defRPr sz="6100"/>
            </a:lvl2pPr>
            <a:lvl3pPr lvl="2">
              <a:spcBef>
                <a:spcPts val="0"/>
              </a:spcBef>
              <a:buSzPct val="100000"/>
              <a:defRPr sz="6100"/>
            </a:lvl3pPr>
            <a:lvl4pPr lvl="3">
              <a:spcBef>
                <a:spcPts val="0"/>
              </a:spcBef>
              <a:buSzPct val="100000"/>
              <a:defRPr sz="6100"/>
            </a:lvl4pPr>
            <a:lvl5pPr lvl="4">
              <a:spcBef>
                <a:spcPts val="0"/>
              </a:spcBef>
              <a:buSzPct val="100000"/>
              <a:defRPr sz="6100"/>
            </a:lvl5pPr>
            <a:lvl6pPr lvl="5">
              <a:spcBef>
                <a:spcPts val="0"/>
              </a:spcBef>
              <a:buSzPct val="100000"/>
              <a:defRPr sz="6100"/>
            </a:lvl6pPr>
            <a:lvl7pPr lvl="6">
              <a:spcBef>
                <a:spcPts val="0"/>
              </a:spcBef>
              <a:buSzPct val="100000"/>
              <a:defRPr sz="6100"/>
            </a:lvl7pPr>
            <a:lvl8pPr lvl="7">
              <a:spcBef>
                <a:spcPts val="0"/>
              </a:spcBef>
              <a:buSzPct val="100000"/>
              <a:defRPr sz="6100"/>
            </a:lvl8pPr>
            <a:lvl9pPr lvl="8">
              <a:spcBef>
                <a:spcPts val="0"/>
              </a:spcBef>
              <a:buSzPct val="100000"/>
              <a:defRPr sz="6100"/>
            </a:lvl9pPr>
          </a:lstStyle>
          <a:p>
            <a:endParaRPr/>
          </a:p>
        </p:txBody>
      </p:sp>
      <p:sp>
        <p:nvSpPr>
          <p:cNvPr id="24" name="Shape 24"/>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371480" y="2848160"/>
            <a:ext cx="37490640" cy="3665280"/>
          </a:xfrm>
          <a:prstGeom prst="rect">
            <a:avLst/>
          </a:prstGeom>
        </p:spPr>
        <p:txBody>
          <a:bodyPr lIns="468096" tIns="468096" rIns="468096" bIns="468096"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371480" y="3555840"/>
            <a:ext cx="12355200" cy="4836480"/>
          </a:xfrm>
          <a:prstGeom prst="rect">
            <a:avLst/>
          </a:prstGeom>
        </p:spPr>
        <p:txBody>
          <a:bodyPr lIns="468096" tIns="468096" rIns="468096" bIns="468096" anchor="b" anchorCtr="0"/>
          <a:lstStyle>
            <a:lvl1pPr lvl="0">
              <a:spcBef>
                <a:spcPts val="0"/>
              </a:spcBef>
              <a:buSzPct val="100000"/>
              <a:defRPr sz="12300"/>
            </a:lvl1pPr>
            <a:lvl2pPr lvl="1">
              <a:spcBef>
                <a:spcPts val="0"/>
              </a:spcBef>
              <a:buSzPct val="100000"/>
              <a:defRPr sz="12300"/>
            </a:lvl2pPr>
            <a:lvl3pPr lvl="2">
              <a:spcBef>
                <a:spcPts val="0"/>
              </a:spcBef>
              <a:buSzPct val="100000"/>
              <a:defRPr sz="12300"/>
            </a:lvl3pPr>
            <a:lvl4pPr lvl="3">
              <a:spcBef>
                <a:spcPts val="0"/>
              </a:spcBef>
              <a:buSzPct val="100000"/>
              <a:defRPr sz="12300"/>
            </a:lvl4pPr>
            <a:lvl5pPr lvl="4">
              <a:spcBef>
                <a:spcPts val="0"/>
              </a:spcBef>
              <a:buSzPct val="100000"/>
              <a:defRPr sz="12300"/>
            </a:lvl5pPr>
            <a:lvl6pPr lvl="5">
              <a:spcBef>
                <a:spcPts val="0"/>
              </a:spcBef>
              <a:buSzPct val="100000"/>
              <a:defRPr sz="12300"/>
            </a:lvl6pPr>
            <a:lvl7pPr lvl="6">
              <a:spcBef>
                <a:spcPts val="0"/>
              </a:spcBef>
              <a:buSzPct val="100000"/>
              <a:defRPr sz="12300"/>
            </a:lvl7pPr>
            <a:lvl8pPr lvl="7">
              <a:spcBef>
                <a:spcPts val="0"/>
              </a:spcBef>
              <a:buSzPct val="100000"/>
              <a:defRPr sz="12300"/>
            </a:lvl8pPr>
            <a:lvl9pPr lvl="8">
              <a:spcBef>
                <a:spcPts val="0"/>
              </a:spcBef>
              <a:buSzPct val="100000"/>
              <a:defRPr sz="12300"/>
            </a:lvl9pPr>
          </a:lstStyle>
          <a:p>
            <a:endParaRPr/>
          </a:p>
        </p:txBody>
      </p:sp>
      <p:sp>
        <p:nvSpPr>
          <p:cNvPr id="30" name="Shape 30"/>
          <p:cNvSpPr txBox="1">
            <a:spLocks noGrp="1"/>
          </p:cNvSpPr>
          <p:nvPr>
            <p:ph type="body" idx="1"/>
          </p:nvPr>
        </p:nvSpPr>
        <p:spPr>
          <a:xfrm>
            <a:off x="1371480" y="8893440"/>
            <a:ext cx="12355200" cy="20348160"/>
          </a:xfrm>
          <a:prstGeom prst="rect">
            <a:avLst/>
          </a:prstGeom>
        </p:spPr>
        <p:txBody>
          <a:bodyPr lIns="468096" tIns="468096" rIns="468096" bIns="468096" anchor="t" anchorCtr="0"/>
          <a:lstStyle>
            <a:lvl1pPr lvl="0">
              <a:spcBef>
                <a:spcPts val="0"/>
              </a:spcBef>
              <a:buSzPct val="100000"/>
              <a:defRPr sz="6100"/>
            </a:lvl1pPr>
            <a:lvl2pPr lvl="1">
              <a:spcBef>
                <a:spcPts val="0"/>
              </a:spcBef>
              <a:buSzPct val="100000"/>
              <a:defRPr sz="6100"/>
            </a:lvl2pPr>
            <a:lvl3pPr lvl="2">
              <a:spcBef>
                <a:spcPts val="0"/>
              </a:spcBef>
              <a:buSzPct val="100000"/>
              <a:defRPr sz="6100"/>
            </a:lvl3pPr>
            <a:lvl4pPr lvl="3">
              <a:spcBef>
                <a:spcPts val="0"/>
              </a:spcBef>
              <a:buSzPct val="100000"/>
              <a:defRPr sz="6100"/>
            </a:lvl4pPr>
            <a:lvl5pPr lvl="4">
              <a:spcBef>
                <a:spcPts val="0"/>
              </a:spcBef>
              <a:buSzPct val="100000"/>
              <a:defRPr sz="6100"/>
            </a:lvl5pPr>
            <a:lvl6pPr lvl="5">
              <a:spcBef>
                <a:spcPts val="0"/>
              </a:spcBef>
              <a:buSzPct val="100000"/>
              <a:defRPr sz="6100"/>
            </a:lvl6pPr>
            <a:lvl7pPr lvl="6">
              <a:spcBef>
                <a:spcPts val="0"/>
              </a:spcBef>
              <a:buSzPct val="100000"/>
              <a:defRPr sz="6100"/>
            </a:lvl7pPr>
            <a:lvl8pPr lvl="7">
              <a:spcBef>
                <a:spcPts val="0"/>
              </a:spcBef>
              <a:buSzPct val="100000"/>
              <a:defRPr sz="6100"/>
            </a:lvl8pPr>
            <a:lvl9pPr lvl="8">
              <a:spcBef>
                <a:spcPts val="0"/>
              </a:spcBef>
              <a:buSzPct val="100000"/>
              <a:defRPr sz="6100"/>
            </a:lvl9pPr>
          </a:lstStyle>
          <a:p>
            <a:endParaRPr/>
          </a:p>
        </p:txBody>
      </p:sp>
      <p:sp>
        <p:nvSpPr>
          <p:cNvPr id="31" name="Shape 31"/>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2157100" y="2880960"/>
            <a:ext cx="28018320" cy="26181120"/>
          </a:xfrm>
          <a:prstGeom prst="rect">
            <a:avLst/>
          </a:prstGeom>
        </p:spPr>
        <p:txBody>
          <a:bodyPr lIns="468096" tIns="468096" rIns="468096" bIns="468096" anchor="ctr" anchorCtr="0"/>
          <a:lstStyle>
            <a:lvl1pPr lvl="0">
              <a:spcBef>
                <a:spcPts val="0"/>
              </a:spcBef>
              <a:buSzPct val="100000"/>
              <a:defRPr sz="24600"/>
            </a:lvl1pPr>
            <a:lvl2pPr lvl="1">
              <a:spcBef>
                <a:spcPts val="0"/>
              </a:spcBef>
              <a:buSzPct val="100000"/>
              <a:defRPr sz="24600"/>
            </a:lvl2pPr>
            <a:lvl3pPr lvl="2">
              <a:spcBef>
                <a:spcPts val="0"/>
              </a:spcBef>
              <a:buSzPct val="100000"/>
              <a:defRPr sz="24600"/>
            </a:lvl3pPr>
            <a:lvl4pPr lvl="3">
              <a:spcBef>
                <a:spcPts val="0"/>
              </a:spcBef>
              <a:buSzPct val="100000"/>
              <a:defRPr sz="24600"/>
            </a:lvl4pPr>
            <a:lvl5pPr lvl="4">
              <a:spcBef>
                <a:spcPts val="0"/>
              </a:spcBef>
              <a:buSzPct val="100000"/>
              <a:defRPr sz="24600"/>
            </a:lvl5pPr>
            <a:lvl6pPr lvl="5">
              <a:spcBef>
                <a:spcPts val="0"/>
              </a:spcBef>
              <a:buSzPct val="100000"/>
              <a:defRPr sz="24600"/>
            </a:lvl6pPr>
            <a:lvl7pPr lvl="6">
              <a:spcBef>
                <a:spcPts val="0"/>
              </a:spcBef>
              <a:buSzPct val="100000"/>
              <a:defRPr sz="24600"/>
            </a:lvl7pPr>
            <a:lvl8pPr lvl="7">
              <a:spcBef>
                <a:spcPts val="0"/>
              </a:spcBef>
              <a:buSzPct val="100000"/>
              <a:defRPr sz="24600"/>
            </a:lvl8pPr>
            <a:lvl9pPr lvl="8">
              <a:spcBef>
                <a:spcPts val="0"/>
              </a:spcBef>
              <a:buSzPct val="100000"/>
              <a:defRPr sz="24600"/>
            </a:lvl9pPr>
          </a:lstStyle>
          <a:p>
            <a:endParaRPr/>
          </a:p>
        </p:txBody>
      </p:sp>
      <p:sp>
        <p:nvSpPr>
          <p:cNvPr id="34" name="Shape 34"/>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20116800" y="-800"/>
            <a:ext cx="20116800" cy="32918400"/>
          </a:xfrm>
          <a:prstGeom prst="rect">
            <a:avLst/>
          </a:prstGeom>
          <a:solidFill>
            <a:schemeClr val="lt2"/>
          </a:solidFill>
          <a:ln>
            <a:noFill/>
          </a:ln>
        </p:spPr>
        <p:txBody>
          <a:bodyPr lIns="468096" tIns="468096" rIns="468096" bIns="468096" anchor="ctr" anchorCtr="0">
            <a:noAutofit/>
          </a:bodyPr>
          <a:lstStyle/>
          <a:p>
            <a:pPr lvl="0">
              <a:spcBef>
                <a:spcPts val="0"/>
              </a:spcBef>
              <a:buNone/>
            </a:pPr>
            <a:endParaRPr/>
          </a:p>
        </p:txBody>
      </p:sp>
      <p:sp>
        <p:nvSpPr>
          <p:cNvPr id="37" name="Shape 37"/>
          <p:cNvSpPr txBox="1">
            <a:spLocks noGrp="1"/>
          </p:cNvSpPr>
          <p:nvPr>
            <p:ph type="title"/>
          </p:nvPr>
        </p:nvSpPr>
        <p:spPr>
          <a:xfrm>
            <a:off x="1168200" y="7892320"/>
            <a:ext cx="17798880" cy="9486720"/>
          </a:xfrm>
          <a:prstGeom prst="rect">
            <a:avLst/>
          </a:prstGeom>
        </p:spPr>
        <p:txBody>
          <a:bodyPr lIns="468096" tIns="468096" rIns="468096" bIns="468096" anchor="b" anchorCtr="0"/>
          <a:lstStyle>
            <a:lvl1pPr lvl="0" algn="ctr">
              <a:spcBef>
                <a:spcPts val="0"/>
              </a:spcBef>
              <a:buSzPct val="100000"/>
              <a:defRPr sz="21500"/>
            </a:lvl1pPr>
            <a:lvl2pPr lvl="1" algn="ctr">
              <a:spcBef>
                <a:spcPts val="0"/>
              </a:spcBef>
              <a:buSzPct val="100000"/>
              <a:defRPr sz="21500"/>
            </a:lvl2pPr>
            <a:lvl3pPr lvl="2" algn="ctr">
              <a:spcBef>
                <a:spcPts val="0"/>
              </a:spcBef>
              <a:buSzPct val="100000"/>
              <a:defRPr sz="21500"/>
            </a:lvl3pPr>
            <a:lvl4pPr lvl="3" algn="ctr">
              <a:spcBef>
                <a:spcPts val="0"/>
              </a:spcBef>
              <a:buSzPct val="100000"/>
              <a:defRPr sz="21500"/>
            </a:lvl4pPr>
            <a:lvl5pPr lvl="4" algn="ctr">
              <a:spcBef>
                <a:spcPts val="0"/>
              </a:spcBef>
              <a:buSzPct val="100000"/>
              <a:defRPr sz="21500"/>
            </a:lvl5pPr>
            <a:lvl6pPr lvl="5" algn="ctr">
              <a:spcBef>
                <a:spcPts val="0"/>
              </a:spcBef>
              <a:buSzPct val="100000"/>
              <a:defRPr sz="21500"/>
            </a:lvl6pPr>
            <a:lvl7pPr lvl="6" algn="ctr">
              <a:spcBef>
                <a:spcPts val="0"/>
              </a:spcBef>
              <a:buSzPct val="100000"/>
              <a:defRPr sz="21500"/>
            </a:lvl7pPr>
            <a:lvl8pPr lvl="7" algn="ctr">
              <a:spcBef>
                <a:spcPts val="0"/>
              </a:spcBef>
              <a:buSzPct val="100000"/>
              <a:defRPr sz="21500"/>
            </a:lvl8pPr>
            <a:lvl9pPr lvl="8" algn="ctr">
              <a:spcBef>
                <a:spcPts val="0"/>
              </a:spcBef>
              <a:buSzPct val="100000"/>
              <a:defRPr sz="21500"/>
            </a:lvl9pPr>
          </a:lstStyle>
          <a:p>
            <a:endParaRPr/>
          </a:p>
        </p:txBody>
      </p:sp>
      <p:sp>
        <p:nvSpPr>
          <p:cNvPr id="38" name="Shape 38"/>
          <p:cNvSpPr txBox="1">
            <a:spLocks noGrp="1"/>
          </p:cNvSpPr>
          <p:nvPr>
            <p:ph type="subTitle" idx="1"/>
          </p:nvPr>
        </p:nvSpPr>
        <p:spPr>
          <a:xfrm>
            <a:off x="1168200" y="17939680"/>
            <a:ext cx="17798880" cy="7904640"/>
          </a:xfrm>
          <a:prstGeom prst="rect">
            <a:avLst/>
          </a:prstGeom>
        </p:spPr>
        <p:txBody>
          <a:bodyPr lIns="468096" tIns="468096" rIns="468096" bIns="468096" anchor="t" anchorCtr="0"/>
          <a:lstStyle>
            <a:lvl1pPr lvl="0" algn="ctr">
              <a:lnSpc>
                <a:spcPct val="100000"/>
              </a:lnSpc>
              <a:spcBef>
                <a:spcPts val="0"/>
              </a:spcBef>
              <a:spcAft>
                <a:spcPts val="0"/>
              </a:spcAft>
              <a:buSzPct val="100000"/>
              <a:buNone/>
              <a:defRPr sz="10800"/>
            </a:lvl1pPr>
            <a:lvl2pPr lvl="1" algn="ctr">
              <a:lnSpc>
                <a:spcPct val="100000"/>
              </a:lnSpc>
              <a:spcBef>
                <a:spcPts val="0"/>
              </a:spcBef>
              <a:spcAft>
                <a:spcPts val="0"/>
              </a:spcAft>
              <a:buSzPct val="100000"/>
              <a:buNone/>
              <a:defRPr sz="10800"/>
            </a:lvl2pPr>
            <a:lvl3pPr lvl="2" algn="ctr">
              <a:lnSpc>
                <a:spcPct val="100000"/>
              </a:lnSpc>
              <a:spcBef>
                <a:spcPts val="0"/>
              </a:spcBef>
              <a:spcAft>
                <a:spcPts val="0"/>
              </a:spcAft>
              <a:buSzPct val="100000"/>
              <a:buNone/>
              <a:defRPr sz="10800"/>
            </a:lvl3pPr>
            <a:lvl4pPr lvl="3" algn="ctr">
              <a:lnSpc>
                <a:spcPct val="100000"/>
              </a:lnSpc>
              <a:spcBef>
                <a:spcPts val="0"/>
              </a:spcBef>
              <a:spcAft>
                <a:spcPts val="0"/>
              </a:spcAft>
              <a:buSzPct val="100000"/>
              <a:buNone/>
              <a:defRPr sz="10800"/>
            </a:lvl4pPr>
            <a:lvl5pPr lvl="4" algn="ctr">
              <a:lnSpc>
                <a:spcPct val="100000"/>
              </a:lnSpc>
              <a:spcBef>
                <a:spcPts val="0"/>
              </a:spcBef>
              <a:spcAft>
                <a:spcPts val="0"/>
              </a:spcAft>
              <a:buSzPct val="100000"/>
              <a:buNone/>
              <a:defRPr sz="10800"/>
            </a:lvl5pPr>
            <a:lvl6pPr lvl="5" algn="ctr">
              <a:lnSpc>
                <a:spcPct val="100000"/>
              </a:lnSpc>
              <a:spcBef>
                <a:spcPts val="0"/>
              </a:spcBef>
              <a:spcAft>
                <a:spcPts val="0"/>
              </a:spcAft>
              <a:buSzPct val="100000"/>
              <a:buNone/>
              <a:defRPr sz="10800"/>
            </a:lvl6pPr>
            <a:lvl7pPr lvl="6" algn="ctr">
              <a:lnSpc>
                <a:spcPct val="100000"/>
              </a:lnSpc>
              <a:spcBef>
                <a:spcPts val="0"/>
              </a:spcBef>
              <a:spcAft>
                <a:spcPts val="0"/>
              </a:spcAft>
              <a:buSzPct val="100000"/>
              <a:buNone/>
              <a:defRPr sz="10800"/>
            </a:lvl7pPr>
            <a:lvl8pPr lvl="7" algn="ctr">
              <a:lnSpc>
                <a:spcPct val="100000"/>
              </a:lnSpc>
              <a:spcBef>
                <a:spcPts val="0"/>
              </a:spcBef>
              <a:spcAft>
                <a:spcPts val="0"/>
              </a:spcAft>
              <a:buSzPct val="100000"/>
              <a:buNone/>
              <a:defRPr sz="10800"/>
            </a:lvl8pPr>
            <a:lvl9pPr lvl="8" algn="ctr">
              <a:lnSpc>
                <a:spcPct val="100000"/>
              </a:lnSpc>
              <a:spcBef>
                <a:spcPts val="0"/>
              </a:spcBef>
              <a:spcAft>
                <a:spcPts val="0"/>
              </a:spcAft>
              <a:buSzPct val="100000"/>
              <a:buNone/>
              <a:defRPr sz="10800"/>
            </a:lvl9pPr>
          </a:lstStyle>
          <a:p>
            <a:endParaRPr/>
          </a:p>
        </p:txBody>
      </p:sp>
      <p:sp>
        <p:nvSpPr>
          <p:cNvPr id="39" name="Shape 39"/>
          <p:cNvSpPr txBox="1">
            <a:spLocks noGrp="1"/>
          </p:cNvSpPr>
          <p:nvPr>
            <p:ph type="body" idx="2"/>
          </p:nvPr>
        </p:nvSpPr>
        <p:spPr>
          <a:xfrm>
            <a:off x="21733800" y="4634080"/>
            <a:ext cx="16882800" cy="23648640"/>
          </a:xfrm>
          <a:prstGeom prst="rect">
            <a:avLst/>
          </a:prstGeom>
        </p:spPr>
        <p:txBody>
          <a:bodyPr lIns="468096" tIns="468096" rIns="468096" bIns="468096"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371480" y="27075680"/>
            <a:ext cx="26394720" cy="3872640"/>
          </a:xfrm>
          <a:prstGeom prst="rect">
            <a:avLst/>
          </a:prstGeom>
        </p:spPr>
        <p:txBody>
          <a:bodyPr lIns="468096" tIns="468096" rIns="468096" bIns="468096"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37278811" y="29844582"/>
            <a:ext cx="2414280" cy="2519040"/>
          </a:xfrm>
          <a:prstGeom prst="rect">
            <a:avLst/>
          </a:prstGeom>
        </p:spPr>
        <p:txBody>
          <a:bodyPr lIns="468096" tIns="468096" rIns="468096" bIns="468096" anchor="ctr" anchorCtr="0">
            <a:noAutofit/>
          </a:bodyPr>
          <a:lstStyle/>
          <a:p>
            <a:fld id="{00000000-1234-1234-1234-123412341234}" type="slidenum">
              <a:rPr lang="en" smtClean="0"/>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371480" y="2848160"/>
            <a:ext cx="37490640" cy="3665280"/>
          </a:xfrm>
          <a:prstGeom prst="rect">
            <a:avLst/>
          </a:prstGeom>
          <a:noFill/>
          <a:ln>
            <a:noFill/>
          </a:ln>
        </p:spPr>
        <p:txBody>
          <a:bodyPr lIns="468096" tIns="468096" rIns="468096" bIns="468096"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1371480" y="7375840"/>
            <a:ext cx="37490640" cy="21864960"/>
          </a:xfrm>
          <a:prstGeom prst="rect">
            <a:avLst/>
          </a:prstGeom>
          <a:noFill/>
          <a:ln>
            <a:noFill/>
          </a:ln>
        </p:spPr>
        <p:txBody>
          <a:bodyPr lIns="468096" tIns="468096" rIns="468096" bIns="468096"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37278811" y="29844582"/>
            <a:ext cx="2414280" cy="2519040"/>
          </a:xfrm>
          <a:prstGeom prst="rect">
            <a:avLst/>
          </a:prstGeom>
          <a:noFill/>
          <a:ln>
            <a:noFill/>
          </a:ln>
        </p:spPr>
        <p:txBody>
          <a:bodyPr lIns="468096" tIns="468096" rIns="468096" bIns="468096" anchor="ctr" anchorCtr="0">
            <a:noAutofit/>
          </a:bodyPr>
          <a:lstStyle/>
          <a:p>
            <a:pPr algn="r"/>
            <a:fld id="{00000000-1234-1234-1234-123412341234}" type="slidenum">
              <a:rPr lang="en" sz="5100" smtClean="0">
                <a:solidFill>
                  <a:schemeClr val="dk2"/>
                </a:solidFill>
              </a:rPr>
              <a:pPr algn="r"/>
              <a:t>‹#›</a:t>
            </a:fld>
            <a:endParaRPr lang="en" sz="51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72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chart" Target="../charts/chart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2" name="TextBox 1"/>
          <p:cNvSpPr txBox="1"/>
          <p:nvPr/>
        </p:nvSpPr>
        <p:spPr>
          <a:xfrm>
            <a:off x="25751396" y="23848020"/>
            <a:ext cx="13405226" cy="8721156"/>
          </a:xfrm>
          <a:prstGeom prst="rect">
            <a:avLst/>
          </a:prstGeom>
          <a:noFill/>
        </p:spPr>
        <p:txBody>
          <a:bodyPr wrap="square" lIns="468173" tIns="234086" rIns="468173" bIns="234086" rtlCol="0">
            <a:spAutoFit/>
          </a:bodyPr>
          <a:lstStyle/>
          <a:p>
            <a:pPr indent="-2340864" algn="ctr"/>
            <a:r>
              <a:rPr lang="en-US" sz="2800" dirty="0" smtClean="0"/>
              <a:t>References</a:t>
            </a:r>
            <a:endParaRPr lang="en-US" sz="2800" dirty="0"/>
          </a:p>
          <a:p>
            <a:pPr marL="473075" indent="-473075"/>
            <a:r>
              <a:rPr lang="en-US" sz="2000" dirty="0"/>
              <a:t>Addison, W. E., Best, J., Warrington, J.D. (2006). Students’ perceptions of </a:t>
            </a:r>
            <a:r>
              <a:rPr lang="en-US" sz="2000" dirty="0" smtClean="0"/>
              <a:t>course difficulty </a:t>
            </a:r>
            <a:r>
              <a:rPr lang="en-US" sz="2000" dirty="0"/>
              <a:t>and their ratings of </a:t>
            </a:r>
            <a:r>
              <a:rPr lang="en-US" sz="2000" dirty="0" smtClean="0"/>
              <a:t>the </a:t>
            </a:r>
            <a:r>
              <a:rPr lang="en-US" sz="2000" dirty="0"/>
              <a:t>instructor. </a:t>
            </a:r>
            <a:r>
              <a:rPr lang="en-US" sz="2000" i="1" dirty="0"/>
              <a:t>College Student Journal, </a:t>
            </a:r>
            <a:r>
              <a:rPr lang="en-US" sz="2000" i="1" dirty="0" smtClean="0"/>
              <a:t>40</a:t>
            </a:r>
            <a:r>
              <a:rPr lang="en-US" sz="2000" dirty="0" smtClean="0"/>
              <a:t>, 409-416</a:t>
            </a:r>
            <a:r>
              <a:rPr lang="en-US" sz="2000" dirty="0"/>
              <a:t>. </a:t>
            </a:r>
          </a:p>
          <a:p>
            <a:pPr marL="473075" indent="-473075"/>
            <a:r>
              <a:rPr lang="en-US" sz="2000" dirty="0" smtClean="0"/>
              <a:t>Gorham</a:t>
            </a:r>
            <a:r>
              <a:rPr lang="en-US" sz="2000" dirty="0"/>
              <a:t>, J. (1988). The relationship between verbal teacher immediacy behaviors </a:t>
            </a:r>
            <a:r>
              <a:rPr lang="en-US" sz="2000" dirty="0" smtClean="0"/>
              <a:t>and student learning. </a:t>
            </a:r>
            <a:r>
              <a:rPr lang="en-US" sz="2000" i="1" dirty="0" smtClean="0"/>
              <a:t>Communication </a:t>
            </a:r>
            <a:r>
              <a:rPr lang="en-US" sz="2000" i="1" dirty="0"/>
              <a:t>Education, </a:t>
            </a:r>
            <a:r>
              <a:rPr lang="en-US" sz="2000" i="1" dirty="0" smtClean="0"/>
              <a:t>37</a:t>
            </a:r>
            <a:r>
              <a:rPr lang="en-US" sz="2000" dirty="0" smtClean="0"/>
              <a:t>, </a:t>
            </a:r>
            <a:r>
              <a:rPr lang="en-US" sz="2000" dirty="0"/>
              <a:t>40-53</a:t>
            </a:r>
            <a:r>
              <a:rPr lang="en-US" sz="2000" dirty="0" smtClean="0"/>
              <a:t>.   doi10.1080/03634528809378702</a:t>
            </a:r>
            <a:endParaRPr lang="en-US" sz="2000" dirty="0"/>
          </a:p>
          <a:p>
            <a:pPr marL="473075" indent="-473075"/>
            <a:r>
              <a:rPr lang="en-US" sz="2000" dirty="0" smtClean="0"/>
              <a:t>Gorham</a:t>
            </a:r>
            <a:r>
              <a:rPr lang="en-US" sz="2000" dirty="0"/>
              <a:t>, J., &amp; </a:t>
            </a:r>
            <a:r>
              <a:rPr lang="en-US" sz="2000" dirty="0" err="1"/>
              <a:t>Christophel</a:t>
            </a:r>
            <a:r>
              <a:rPr lang="en-US" sz="2000" dirty="0"/>
              <a:t>, D. M. (1990). The relationship of teachers’ use of humor </a:t>
            </a:r>
            <a:r>
              <a:rPr lang="en-US" sz="2000" dirty="0" smtClean="0"/>
              <a:t>in the </a:t>
            </a:r>
            <a:r>
              <a:rPr lang="en-US" sz="2000" dirty="0"/>
              <a:t>classroom to </a:t>
            </a:r>
            <a:r>
              <a:rPr lang="en-US" sz="2000" dirty="0" smtClean="0"/>
              <a:t>immediacy </a:t>
            </a:r>
            <a:r>
              <a:rPr lang="en-US" sz="2000" dirty="0"/>
              <a:t>and student learning. </a:t>
            </a:r>
            <a:r>
              <a:rPr lang="en-US" sz="2000" i="1" dirty="0"/>
              <a:t>Communication </a:t>
            </a:r>
            <a:r>
              <a:rPr lang="en-US" sz="2000" i="1" dirty="0" smtClean="0"/>
              <a:t>Education,  39</a:t>
            </a:r>
            <a:r>
              <a:rPr lang="en-US" sz="2000" dirty="0" smtClean="0"/>
              <a:t>, 46</a:t>
            </a:r>
            <a:r>
              <a:rPr lang="en-US" sz="2000" dirty="0"/>
              <a:t>-62</a:t>
            </a:r>
            <a:r>
              <a:rPr lang="en-US" sz="2000" dirty="0" smtClean="0"/>
              <a:t>. doi10.1080/03634529009378786</a:t>
            </a:r>
            <a:endParaRPr lang="en-US" sz="2000" dirty="0"/>
          </a:p>
          <a:p>
            <a:pPr marL="473075" indent="-473075"/>
            <a:r>
              <a:rPr lang="en-US" sz="2000" dirty="0" smtClean="0"/>
              <a:t>Heckert</a:t>
            </a:r>
            <a:r>
              <a:rPr lang="en-US" sz="2000" dirty="0"/>
              <a:t>, T. M., </a:t>
            </a:r>
            <a:r>
              <a:rPr lang="en-US" sz="2000" dirty="0" err="1"/>
              <a:t>Latier</a:t>
            </a:r>
            <a:r>
              <a:rPr lang="en-US" sz="2000" dirty="0"/>
              <a:t>, A., </a:t>
            </a:r>
            <a:r>
              <a:rPr lang="en-US" sz="2000" dirty="0" err="1"/>
              <a:t>Ringwald</a:t>
            </a:r>
            <a:r>
              <a:rPr lang="en-US" sz="2000" dirty="0"/>
              <a:t>-Burton, A., &amp; </a:t>
            </a:r>
            <a:r>
              <a:rPr lang="en-US" sz="2000" dirty="0" err="1"/>
              <a:t>Drazen</a:t>
            </a:r>
            <a:r>
              <a:rPr lang="en-US" sz="2000" dirty="0"/>
              <a:t>, C. (2006). Relations </a:t>
            </a:r>
            <a:r>
              <a:rPr lang="en-US" sz="2000" dirty="0" smtClean="0"/>
              <a:t>among  student </a:t>
            </a:r>
            <a:r>
              <a:rPr lang="en-US" sz="2000" dirty="0"/>
              <a:t>effort, </a:t>
            </a:r>
            <a:r>
              <a:rPr lang="en-US" sz="2000" dirty="0" smtClean="0"/>
              <a:t>perceived class </a:t>
            </a:r>
            <a:r>
              <a:rPr lang="en-US" sz="2000" dirty="0"/>
              <a:t>difficulty appropriateness, and </a:t>
            </a:r>
            <a:r>
              <a:rPr lang="en-US" sz="2000" dirty="0" smtClean="0"/>
              <a:t>student evaluations of </a:t>
            </a:r>
            <a:r>
              <a:rPr lang="en-US" sz="2000" dirty="0"/>
              <a:t>teaching. Is it possible to “buy” </a:t>
            </a:r>
            <a:r>
              <a:rPr lang="en-US" sz="2000" dirty="0" smtClean="0"/>
              <a:t>better evaluations </a:t>
            </a:r>
            <a:r>
              <a:rPr lang="en-US" sz="2000" dirty="0"/>
              <a:t>through lenient </a:t>
            </a:r>
            <a:r>
              <a:rPr lang="en-US" sz="2000" dirty="0" smtClean="0"/>
              <a:t>grading? </a:t>
            </a:r>
            <a:r>
              <a:rPr lang="en-US" sz="2000" i="1" dirty="0" smtClean="0"/>
              <a:t>College </a:t>
            </a:r>
            <a:r>
              <a:rPr lang="en-US" sz="2000" i="1" dirty="0"/>
              <a:t>Student Journal, </a:t>
            </a:r>
            <a:r>
              <a:rPr lang="en-US" sz="2000" i="1" dirty="0" smtClean="0"/>
              <a:t>40</a:t>
            </a:r>
            <a:r>
              <a:rPr lang="en-US" sz="2000" dirty="0" smtClean="0"/>
              <a:t>, </a:t>
            </a:r>
            <a:r>
              <a:rPr lang="en-US" sz="2000" dirty="0"/>
              <a:t>588-596.</a:t>
            </a:r>
          </a:p>
          <a:p>
            <a:pPr marL="473075" indent="-473075"/>
            <a:r>
              <a:rPr lang="en-US" sz="2000" dirty="0" smtClean="0"/>
              <a:t>McLean</a:t>
            </a:r>
            <a:r>
              <a:rPr lang="en-US" sz="2000" dirty="0"/>
              <a:t>, L., &amp; Connor, C. M. (2015). Depressive symptoms in third grade </a:t>
            </a:r>
            <a:r>
              <a:rPr lang="en-US" sz="2000" dirty="0" smtClean="0"/>
              <a:t>teachers: relations </a:t>
            </a:r>
            <a:r>
              <a:rPr lang="en-US" sz="2000" dirty="0"/>
              <a:t>to </a:t>
            </a:r>
            <a:r>
              <a:rPr lang="en-US" sz="2000" dirty="0" smtClean="0"/>
              <a:t>classroom quality </a:t>
            </a:r>
            <a:r>
              <a:rPr lang="en-US" sz="2000" dirty="0"/>
              <a:t>and student achievement. </a:t>
            </a:r>
            <a:r>
              <a:rPr lang="en-US" sz="2000" i="1" dirty="0"/>
              <a:t>Child Development</a:t>
            </a:r>
            <a:r>
              <a:rPr lang="en-US" sz="2000" i="1" dirty="0" smtClean="0"/>
              <a:t>, 86</a:t>
            </a:r>
            <a:r>
              <a:rPr lang="en-US" sz="2000" dirty="0" smtClean="0"/>
              <a:t>, </a:t>
            </a:r>
            <a:r>
              <a:rPr lang="en-US" sz="2000" dirty="0"/>
              <a:t>945-954. </a:t>
            </a:r>
          </a:p>
          <a:p>
            <a:pPr marL="473075" indent="-473075"/>
            <a:r>
              <a:rPr lang="en-US" sz="2000" dirty="0" smtClean="0"/>
              <a:t>Remedios</a:t>
            </a:r>
            <a:r>
              <a:rPr lang="en-US" sz="2000" dirty="0"/>
              <a:t>, R., &amp; Lieberman, D. A. (2008). I liked your course because you taught </a:t>
            </a:r>
            <a:r>
              <a:rPr lang="en-US" sz="2000" dirty="0" smtClean="0"/>
              <a:t>me well</a:t>
            </a:r>
            <a:r>
              <a:rPr lang="en-US" sz="2000" dirty="0"/>
              <a:t>: The influence </a:t>
            </a:r>
            <a:r>
              <a:rPr lang="en-US" sz="2000" dirty="0" smtClean="0"/>
              <a:t>of grades</a:t>
            </a:r>
            <a:r>
              <a:rPr lang="en-US" sz="2000" dirty="0"/>
              <a:t>, workload, expectations and goals on </a:t>
            </a:r>
            <a:r>
              <a:rPr lang="en-US" sz="2000" dirty="0" smtClean="0"/>
              <a:t>students’ evaluations </a:t>
            </a:r>
            <a:r>
              <a:rPr lang="en-US" sz="2000" dirty="0"/>
              <a:t>of teaching</a:t>
            </a:r>
            <a:r>
              <a:rPr lang="en-US" sz="2000" dirty="0" smtClean="0"/>
              <a:t>. </a:t>
            </a:r>
            <a:r>
              <a:rPr lang="en-US" sz="2000" i="1" dirty="0" smtClean="0"/>
              <a:t>British Education Research </a:t>
            </a:r>
            <a:r>
              <a:rPr lang="en-US" sz="2000" i="1" dirty="0"/>
              <a:t>Journal, 34(1), </a:t>
            </a:r>
            <a:r>
              <a:rPr lang="en-US" sz="2000" dirty="0"/>
              <a:t>91-115. </a:t>
            </a:r>
          </a:p>
          <a:p>
            <a:pPr marL="473075" indent="-473075"/>
            <a:r>
              <a:rPr lang="en-US" sz="2000" dirty="0" err="1" smtClean="0"/>
              <a:t>Rettinger</a:t>
            </a:r>
            <a:r>
              <a:rPr lang="en-US" sz="2000" dirty="0"/>
              <a:t>, D. A., Jordan, A., &amp; </a:t>
            </a:r>
            <a:r>
              <a:rPr lang="en-US" sz="2000" dirty="0" err="1"/>
              <a:t>Peschiera</a:t>
            </a:r>
            <a:r>
              <a:rPr lang="en-US" sz="2000" dirty="0"/>
              <a:t>, F. (2004). Evaluating the motivation of </a:t>
            </a:r>
            <a:r>
              <a:rPr lang="en-US" sz="2000" dirty="0" smtClean="0"/>
              <a:t>other students </a:t>
            </a:r>
            <a:r>
              <a:rPr lang="en-US" sz="2000" dirty="0"/>
              <a:t>to cheat: </a:t>
            </a:r>
            <a:r>
              <a:rPr lang="en-US" sz="2000" dirty="0" smtClean="0"/>
              <a:t>A vignette </a:t>
            </a:r>
            <a:r>
              <a:rPr lang="en-US" sz="2000" dirty="0"/>
              <a:t>experiment. </a:t>
            </a:r>
            <a:r>
              <a:rPr lang="en-US" sz="2000" i="1" dirty="0"/>
              <a:t>Research in Higher Education, </a:t>
            </a:r>
            <a:r>
              <a:rPr lang="en-US" sz="2000" i="1" dirty="0" smtClean="0"/>
              <a:t>45</a:t>
            </a:r>
            <a:r>
              <a:rPr lang="en-US" sz="2000" dirty="0" smtClean="0"/>
              <a:t>, 873-890</a:t>
            </a:r>
            <a:r>
              <a:rPr lang="en-US" sz="2000" dirty="0"/>
              <a:t>.</a:t>
            </a:r>
          </a:p>
          <a:p>
            <a:pPr marL="473075" indent="-473075"/>
            <a:r>
              <a:rPr lang="en-US" sz="2000" dirty="0" smtClean="0"/>
              <a:t> </a:t>
            </a:r>
            <a:r>
              <a:rPr lang="en-US" sz="2000" dirty="0" err="1" smtClean="0"/>
              <a:t>Rettinger</a:t>
            </a:r>
            <a:r>
              <a:rPr lang="en-US" sz="2000" dirty="0"/>
              <a:t>, D. A. &amp; Kramer, Y. (2009). Situational and personal causes of </a:t>
            </a:r>
            <a:r>
              <a:rPr lang="en-US" sz="2000" dirty="0" smtClean="0"/>
              <a:t>cheating. </a:t>
            </a:r>
            <a:r>
              <a:rPr lang="en-US" sz="2000" i="1" dirty="0" smtClean="0"/>
              <a:t>Research </a:t>
            </a:r>
            <a:r>
              <a:rPr lang="en-US" sz="2000" i="1" dirty="0"/>
              <a:t>In </a:t>
            </a:r>
            <a:r>
              <a:rPr lang="en-US" sz="2000" i="1" dirty="0" smtClean="0"/>
              <a:t>Higher </a:t>
            </a:r>
            <a:r>
              <a:rPr lang="en-US" sz="2000" i="1" dirty="0"/>
              <a:t>Education, 50</a:t>
            </a:r>
            <a:r>
              <a:rPr lang="en-US" sz="2000" dirty="0"/>
              <a:t>, 293-313.</a:t>
            </a:r>
          </a:p>
          <a:p>
            <a:pPr marL="473075" indent="-473075"/>
            <a:r>
              <a:rPr lang="en-US" sz="2000" dirty="0" err="1" smtClean="0"/>
              <a:t>Stronge</a:t>
            </a:r>
            <a:r>
              <a:rPr lang="en-US" sz="2000" dirty="0"/>
              <a:t>, J. H., Ward, T. J., &amp; Grant, L. W. (2011). What Makes Good </a:t>
            </a:r>
            <a:r>
              <a:rPr lang="en-US" sz="2000" dirty="0" smtClean="0"/>
              <a:t>Teachers Good</a:t>
            </a:r>
            <a:r>
              <a:rPr lang="en-US" sz="2000" dirty="0"/>
              <a:t>?: A Cross-Case </a:t>
            </a:r>
            <a:r>
              <a:rPr lang="en-US" sz="2000" dirty="0" smtClean="0"/>
              <a:t>Analysis of </a:t>
            </a:r>
            <a:r>
              <a:rPr lang="en-US" sz="2000" dirty="0"/>
              <a:t>the Connection Between </a:t>
            </a:r>
            <a:r>
              <a:rPr lang="en-US" sz="2000" dirty="0" smtClean="0"/>
              <a:t>Teacher Effectiveness </a:t>
            </a:r>
            <a:r>
              <a:rPr lang="en-US" sz="2000" dirty="0"/>
              <a:t>and Student Achievement. </a:t>
            </a:r>
            <a:r>
              <a:rPr lang="en-US" sz="2000" i="1" dirty="0"/>
              <a:t>Journal of </a:t>
            </a:r>
            <a:r>
              <a:rPr lang="en-US" sz="2000" i="1" dirty="0" smtClean="0"/>
              <a:t>Teacher Education</a:t>
            </a:r>
            <a:r>
              <a:rPr lang="en-US" sz="2000" i="1" dirty="0"/>
              <a:t>, </a:t>
            </a:r>
            <a:r>
              <a:rPr lang="en-US" sz="2000" i="1" dirty="0" smtClean="0"/>
              <a:t>624</a:t>
            </a:r>
            <a:r>
              <a:rPr lang="en-US" sz="2000" dirty="0" smtClean="0"/>
              <a:t>, 339-355</a:t>
            </a:r>
            <a:r>
              <a:rPr lang="en-US" sz="2000" dirty="0"/>
              <a:t>.</a:t>
            </a:r>
          </a:p>
          <a:p>
            <a:pPr marL="473075" indent="-473075"/>
            <a:r>
              <a:rPr lang="en-US" sz="2000" dirty="0" smtClean="0"/>
              <a:t> Witherspoon</a:t>
            </a:r>
            <a:r>
              <a:rPr lang="en-US" sz="2000" dirty="0"/>
              <a:t>, M., Maldonado, N., &amp; Lacey, C.H. (2010). Academic dishonesty </a:t>
            </a:r>
            <a:r>
              <a:rPr lang="en-US" sz="2000" dirty="0" smtClean="0"/>
              <a:t>of undergraduates</a:t>
            </a:r>
            <a:r>
              <a:rPr lang="en-US" sz="2000" dirty="0"/>
              <a:t>: Methods </a:t>
            </a:r>
            <a:r>
              <a:rPr lang="en-US" sz="2000" dirty="0" smtClean="0"/>
              <a:t>of cheating. </a:t>
            </a:r>
            <a:r>
              <a:rPr lang="en-US" sz="2000" dirty="0"/>
              <a:t>Presented at American Educational Research Association Annual </a:t>
            </a:r>
            <a:r>
              <a:rPr lang="en-US" sz="2000" dirty="0" smtClean="0"/>
              <a:t>Meeting, </a:t>
            </a:r>
            <a:r>
              <a:rPr lang="en-US" sz="2000" dirty="0"/>
              <a:t>2010.</a:t>
            </a:r>
          </a:p>
          <a:p>
            <a:endParaRPr lang="en-US" sz="2400" dirty="0"/>
          </a:p>
          <a:p>
            <a:endParaRPr lang="en-US" sz="2400" dirty="0"/>
          </a:p>
        </p:txBody>
      </p:sp>
      <p:sp>
        <p:nvSpPr>
          <p:cNvPr id="54" name="Shape 54"/>
          <p:cNvSpPr txBox="1"/>
          <p:nvPr/>
        </p:nvSpPr>
        <p:spPr>
          <a:xfrm>
            <a:off x="847524" y="6055077"/>
            <a:ext cx="11997556" cy="12521681"/>
          </a:xfrm>
          <a:prstGeom prst="rect">
            <a:avLst/>
          </a:prstGeom>
          <a:noFill/>
          <a:ln>
            <a:noFill/>
          </a:ln>
        </p:spPr>
        <p:txBody>
          <a:bodyPr lIns="468096" tIns="468096" rIns="468096" bIns="468096" anchor="t" anchorCtr="0">
            <a:noAutofit/>
          </a:bodyPr>
          <a:lstStyle/>
          <a:p>
            <a:pPr indent="2340864"/>
            <a:r>
              <a:rPr lang="en" sz="4600" dirty="0">
                <a:solidFill>
                  <a:schemeClr val="dk1"/>
                </a:solidFill>
              </a:rPr>
              <a:t>          </a:t>
            </a:r>
            <a:r>
              <a:rPr lang="en" sz="4500" dirty="0" smtClean="0">
                <a:solidFill>
                  <a:schemeClr val="dk1"/>
                </a:solidFill>
              </a:rPr>
              <a:t> </a:t>
            </a:r>
            <a:r>
              <a:rPr lang="en" sz="3600" dirty="0" smtClean="0">
                <a:solidFill>
                  <a:schemeClr val="dk1"/>
                </a:solidFill>
              </a:rPr>
              <a:t>Introduction</a:t>
            </a:r>
            <a:endParaRPr lang="en" sz="3000" dirty="0">
              <a:solidFill>
                <a:schemeClr val="dk1"/>
              </a:solidFill>
            </a:endParaRPr>
          </a:p>
          <a:p>
            <a:pPr indent="914400">
              <a:spcBef>
                <a:spcPts val="600"/>
              </a:spcBef>
            </a:pPr>
            <a:r>
              <a:rPr lang="en" sz="2800" dirty="0">
                <a:solidFill>
                  <a:schemeClr val="dk1"/>
                </a:solidFill>
              </a:rPr>
              <a:t>This study investigated whether student-teacher rapport moderates the relationship between course difficulty and academic dishonesty. Surveys indicate around </a:t>
            </a:r>
            <a:r>
              <a:rPr lang="en" sz="2800" dirty="0" smtClean="0">
                <a:solidFill>
                  <a:schemeClr val="dk1"/>
                </a:solidFill>
              </a:rPr>
              <a:t>70-80% </a:t>
            </a:r>
            <a:r>
              <a:rPr lang="en" sz="2800" dirty="0">
                <a:solidFill>
                  <a:schemeClr val="dk1"/>
                </a:solidFill>
              </a:rPr>
              <a:t>of undergraduates cheat utilizing </a:t>
            </a:r>
            <a:r>
              <a:rPr lang="en" sz="2800" dirty="0" smtClean="0">
                <a:solidFill>
                  <a:schemeClr val="dk1"/>
                </a:solidFill>
              </a:rPr>
              <a:t>a variety of methods. This may represent an increase in recent history, due in part to the fact that </a:t>
            </a:r>
            <a:r>
              <a:rPr lang="en" sz="2800" dirty="0">
                <a:solidFill>
                  <a:schemeClr val="dk1"/>
                </a:solidFill>
              </a:rPr>
              <a:t>modern technology has created new methods </a:t>
            </a:r>
            <a:r>
              <a:rPr lang="en" sz="2800" dirty="0" smtClean="0">
                <a:solidFill>
                  <a:schemeClr val="dk1"/>
                </a:solidFill>
              </a:rPr>
              <a:t>for academic dishonest (Rettinger </a:t>
            </a:r>
            <a:r>
              <a:rPr lang="en" sz="2800" dirty="0">
                <a:solidFill>
                  <a:schemeClr val="dk1"/>
                </a:solidFill>
              </a:rPr>
              <a:t>&amp; Kramer, 2009; Witherspoon, Maldonado, &amp; Lacey, 2010). </a:t>
            </a:r>
            <a:r>
              <a:rPr lang="en" sz="2800" dirty="0" smtClean="0">
                <a:solidFill>
                  <a:schemeClr val="dk1"/>
                </a:solidFill>
              </a:rPr>
              <a:t>This includes behaviors in class (e.g. receiving texts or looking up information on a phone during an exam) as well as out of class (e.g. plaigiarizing from internet sources).  Not </a:t>
            </a:r>
            <a:r>
              <a:rPr lang="en" sz="2800" dirty="0">
                <a:solidFill>
                  <a:schemeClr val="dk1"/>
                </a:solidFill>
              </a:rPr>
              <a:t>surprisingly, there are normative beliefs among students that, as course difficulty increases, their peers are much more likely to cheat (Rettinger, Jordan, &amp; Peschiera, 2004). </a:t>
            </a:r>
          </a:p>
          <a:p>
            <a:pPr indent="914400">
              <a:spcBef>
                <a:spcPts val="600"/>
              </a:spcBef>
            </a:pPr>
            <a:r>
              <a:rPr lang="en" sz="2800" dirty="0" smtClean="0">
                <a:solidFill>
                  <a:schemeClr val="dk1"/>
                </a:solidFill>
              </a:rPr>
              <a:t>We assumed that most instructors would like to present students with challenging courses, but do not want the correlated increase in cheating.  With that in mind, we </a:t>
            </a:r>
            <a:r>
              <a:rPr lang="en" sz="2800" dirty="0">
                <a:solidFill>
                  <a:schemeClr val="dk1"/>
                </a:solidFill>
              </a:rPr>
              <a:t>asked whether student-teacher rapport might be a buffer against the urge to cheat. There is research to suggest that rapport </a:t>
            </a:r>
            <a:r>
              <a:rPr lang="en" sz="2800" dirty="0" smtClean="0">
                <a:solidFill>
                  <a:schemeClr val="dk1"/>
                </a:solidFill>
              </a:rPr>
              <a:t>help</a:t>
            </a:r>
            <a:r>
              <a:rPr lang="en-US" sz="2800" dirty="0" smtClean="0">
                <a:solidFill>
                  <a:schemeClr val="dk1"/>
                </a:solidFill>
              </a:rPr>
              <a:t>s</a:t>
            </a:r>
            <a:r>
              <a:rPr lang="en" sz="2800" dirty="0" smtClean="0">
                <a:solidFill>
                  <a:schemeClr val="dk1"/>
                </a:solidFill>
              </a:rPr>
              <a:t> </a:t>
            </a:r>
            <a:r>
              <a:rPr lang="en" sz="2800" dirty="0">
                <a:solidFill>
                  <a:schemeClr val="dk1"/>
                </a:solidFill>
              </a:rPr>
              <a:t>students persevere during unusually challenging periods of a course  (McLean &amp; Connor, 2015; Strong, Ward, &amp; Grant, 2011). </a:t>
            </a:r>
            <a:r>
              <a:rPr lang="en" sz="2800" dirty="0" smtClean="0">
                <a:solidFill>
                  <a:schemeClr val="dk1"/>
                </a:solidFill>
              </a:rPr>
              <a:t>On the surface, it </a:t>
            </a:r>
            <a:r>
              <a:rPr lang="en" sz="2800" dirty="0">
                <a:solidFill>
                  <a:schemeClr val="dk1"/>
                </a:solidFill>
              </a:rPr>
              <a:t>may seem intuitive that difficulty could lead to a negative perception of </a:t>
            </a:r>
            <a:r>
              <a:rPr lang="en" sz="2800" dirty="0" smtClean="0">
                <a:solidFill>
                  <a:schemeClr val="dk1"/>
                </a:solidFill>
              </a:rPr>
              <a:t>teachers. In contrast, research </a:t>
            </a:r>
            <a:r>
              <a:rPr lang="en" sz="2800" dirty="0">
                <a:solidFill>
                  <a:schemeClr val="dk1"/>
                </a:solidFill>
              </a:rPr>
              <a:t>has shown that course difficulty </a:t>
            </a:r>
            <a:r>
              <a:rPr lang="en" sz="2800" dirty="0" smtClean="0">
                <a:solidFill>
                  <a:schemeClr val="dk1"/>
                </a:solidFill>
              </a:rPr>
              <a:t>accounts </a:t>
            </a:r>
            <a:r>
              <a:rPr lang="en" sz="2800" dirty="0">
                <a:solidFill>
                  <a:schemeClr val="dk1"/>
                </a:solidFill>
              </a:rPr>
              <a:t>for a small percent of the variance on teacher evaluations and in cases may be positively associated with ratings of the course (Addison, Best</a:t>
            </a:r>
            <a:r>
              <a:rPr lang="en" sz="2800" dirty="0" smtClean="0">
                <a:solidFill>
                  <a:schemeClr val="dk1"/>
                </a:solidFill>
              </a:rPr>
              <a:t>, &amp; </a:t>
            </a:r>
            <a:r>
              <a:rPr lang="en" sz="2800" dirty="0">
                <a:solidFill>
                  <a:schemeClr val="dk1"/>
                </a:solidFill>
              </a:rPr>
              <a:t>Warrington, 2006; Remedios &amp; Lieberman, 2008). Therefore, we hypothesize that if a course is perceived as difficult, then students will </a:t>
            </a:r>
            <a:r>
              <a:rPr lang="en" sz="2800" dirty="0" smtClean="0">
                <a:solidFill>
                  <a:schemeClr val="dk1"/>
                </a:solidFill>
              </a:rPr>
              <a:t>report the greater likelihood of cheating. However, these perceptions can </a:t>
            </a:r>
            <a:r>
              <a:rPr lang="en" sz="2800" dirty="0">
                <a:solidFill>
                  <a:schemeClr val="dk1"/>
                </a:solidFill>
              </a:rPr>
              <a:t>be moderated and reduced by rapport with the teacher.</a:t>
            </a:r>
          </a:p>
        </p:txBody>
      </p:sp>
      <p:sp>
        <p:nvSpPr>
          <p:cNvPr id="55" name="Shape 55"/>
          <p:cNvSpPr txBox="1"/>
          <p:nvPr/>
        </p:nvSpPr>
        <p:spPr>
          <a:xfrm>
            <a:off x="847523" y="19054303"/>
            <a:ext cx="11232181" cy="9424857"/>
          </a:xfrm>
          <a:prstGeom prst="rect">
            <a:avLst/>
          </a:prstGeom>
          <a:noFill/>
          <a:ln>
            <a:noFill/>
          </a:ln>
        </p:spPr>
        <p:txBody>
          <a:bodyPr lIns="468096" tIns="468096" rIns="468096" bIns="468096" anchor="t" anchorCtr="0">
            <a:noAutofit/>
          </a:bodyPr>
          <a:lstStyle/>
          <a:p>
            <a:r>
              <a:rPr lang="en" sz="5600" dirty="0"/>
              <a:t>                    </a:t>
            </a:r>
            <a:r>
              <a:rPr lang="en-US" sz="5600" dirty="0"/>
              <a:t> </a:t>
            </a:r>
            <a:r>
              <a:rPr lang="en" sz="5600" dirty="0" smtClean="0"/>
              <a:t> </a:t>
            </a:r>
            <a:r>
              <a:rPr lang="en" sz="4600" dirty="0" smtClean="0"/>
              <a:t> </a:t>
            </a:r>
            <a:r>
              <a:rPr lang="en" sz="3600" dirty="0" smtClean="0"/>
              <a:t>Methods</a:t>
            </a:r>
            <a:endParaRPr lang="en" sz="3000" dirty="0" smtClean="0"/>
          </a:p>
          <a:p>
            <a:pPr indent="857250">
              <a:spcBef>
                <a:spcPts val="600"/>
              </a:spcBef>
              <a:buClr>
                <a:schemeClr val="dk1"/>
              </a:buClr>
              <a:buSzPct val="122222"/>
            </a:pPr>
            <a:r>
              <a:rPr lang="en" sz="2800" dirty="0" smtClean="0">
                <a:solidFill>
                  <a:schemeClr val="dk1"/>
                </a:solidFill>
              </a:rPr>
              <a:t>Researchers distributed a survey link through emails to full time, traditional-aged psychology majors and student groups at Augustana College (a private, selective liberal arts college). Participants were instructed to respond to the survey with their first class of the typical week in mind (this was intended to reduce selection bias for particularly easy or difficult courses). </a:t>
            </a:r>
          </a:p>
          <a:p>
            <a:pPr indent="857250">
              <a:spcBef>
                <a:spcPts val="600"/>
              </a:spcBef>
              <a:buClr>
                <a:schemeClr val="dk1"/>
              </a:buClr>
              <a:buSzPct val="122222"/>
            </a:pPr>
            <a:r>
              <a:rPr lang="en" sz="2800" i="1" dirty="0" smtClean="0">
                <a:solidFill>
                  <a:schemeClr val="dk1"/>
                </a:solidFill>
              </a:rPr>
              <a:t>Dependent variables</a:t>
            </a:r>
            <a:r>
              <a:rPr lang="en" sz="2800" dirty="0" smtClean="0">
                <a:solidFill>
                  <a:schemeClr val="dk1"/>
                </a:solidFill>
              </a:rPr>
              <a:t>. Participants indicated whether they had engaged in each of 14 academically dishonest behaviors in that course. This scale represented classroom-based (e.g. copying test answers, i=6) or out-of-class (e.g. plagiarism, i=8) </a:t>
            </a:r>
            <a:r>
              <a:rPr lang="en" sz="2800" dirty="0">
                <a:solidFill>
                  <a:schemeClr val="dk1"/>
                </a:solidFill>
              </a:rPr>
              <a:t>behaviors (Witherspoon, Maldando, &amp; Lacy, 2010</a:t>
            </a:r>
            <a:r>
              <a:rPr lang="en" sz="2800" dirty="0" smtClean="0">
                <a:solidFill>
                  <a:schemeClr val="dk1"/>
                </a:solidFill>
              </a:rPr>
              <a:t>).  The response scale ranged from 1 (Never) to 5 (Almost always)</a:t>
            </a:r>
          </a:p>
          <a:p>
            <a:pPr indent="857250">
              <a:spcBef>
                <a:spcPts val="600"/>
              </a:spcBef>
              <a:buClr>
                <a:schemeClr val="dk1"/>
              </a:buClr>
              <a:buSzPct val="122222"/>
            </a:pPr>
            <a:r>
              <a:rPr lang="en" sz="2800" i="1" dirty="0" smtClean="0">
                <a:solidFill>
                  <a:schemeClr val="dk1"/>
                </a:solidFill>
              </a:rPr>
              <a:t>Independent variables</a:t>
            </a:r>
            <a:r>
              <a:rPr lang="en" sz="2800" dirty="0" smtClean="0">
                <a:solidFill>
                  <a:schemeClr val="dk1"/>
                </a:solidFill>
              </a:rPr>
              <a:t>. Participants completed the Difficulty Appropriateness Inventory (Heckert et al, 2006) and a modified measure of student-teacher rapport and teacher immediacy behaviors (Gorham, 1988; Gorham &amp; Christophel, 1990). Again, these measures were completed with the same specific course in mind.</a:t>
            </a:r>
            <a:endParaRPr lang="en" sz="2800" dirty="0">
              <a:solidFill>
                <a:schemeClr val="dk1"/>
              </a:solidFill>
            </a:endParaRPr>
          </a:p>
        </p:txBody>
      </p:sp>
      <p:sp>
        <p:nvSpPr>
          <p:cNvPr id="56" name="Shape 56"/>
          <p:cNvSpPr txBox="1"/>
          <p:nvPr/>
        </p:nvSpPr>
        <p:spPr>
          <a:xfrm>
            <a:off x="25877520" y="6147859"/>
            <a:ext cx="13515814" cy="9865579"/>
          </a:xfrm>
          <a:prstGeom prst="rect">
            <a:avLst/>
          </a:prstGeom>
          <a:noFill/>
          <a:ln>
            <a:noFill/>
          </a:ln>
        </p:spPr>
        <p:txBody>
          <a:bodyPr lIns="468096" tIns="468096" rIns="468096" bIns="468096" anchor="t" anchorCtr="0">
            <a:noAutofit/>
          </a:bodyPr>
          <a:lstStyle/>
          <a:p>
            <a:pPr algn="ctr"/>
            <a:r>
              <a:rPr lang="en" sz="3600" dirty="0" smtClean="0">
                <a:solidFill>
                  <a:schemeClr val="dk1"/>
                </a:solidFill>
              </a:rPr>
              <a:t>Results</a:t>
            </a:r>
          </a:p>
          <a:p>
            <a:pPr indent="857250">
              <a:spcBef>
                <a:spcPts val="600"/>
              </a:spcBef>
              <a:buClr>
                <a:schemeClr val="dk1"/>
              </a:buClr>
              <a:buSzPct val="122222"/>
            </a:pPr>
            <a:r>
              <a:rPr lang="en" sz="2800" dirty="0" smtClean="0">
                <a:solidFill>
                  <a:schemeClr val="tx1"/>
                </a:solidFill>
              </a:rPr>
              <a:t>Of the 95 completed surveys, 61 included self-reported cheating using one or more of the 14 dishonest behaviors. The remaining 34 were excluded from the study. Dependent variables were calculated by summing each individuals’ ratings across the items on each scale. Neither the total nor mean scores for outside cheating (M=2.87) and in-class cheating (M=1.39) should not be directly compared because individual items are not equally representative of the constructs they represent (this is important to note when compariing the results of analyses two dependent variables, below). However, the two forms of cheating were highly correlated among individuals </a:t>
            </a:r>
            <a:r>
              <a:rPr lang="en" sz="2800" i="1" dirty="0" smtClean="0">
                <a:solidFill>
                  <a:schemeClr val="tx1"/>
                </a:solidFill>
              </a:rPr>
              <a:t>r</a:t>
            </a:r>
            <a:r>
              <a:rPr lang="en" sz="2800" dirty="0" smtClean="0">
                <a:solidFill>
                  <a:schemeClr val="tx1"/>
                </a:solidFill>
              </a:rPr>
              <a:t>(59) = .778, p&lt;.001.</a:t>
            </a:r>
          </a:p>
          <a:p>
            <a:pPr indent="857250">
              <a:spcBef>
                <a:spcPts val="600"/>
              </a:spcBef>
              <a:buClr>
                <a:schemeClr val="dk1"/>
              </a:buClr>
              <a:buSzPct val="122222"/>
            </a:pPr>
            <a:r>
              <a:rPr lang="en" sz="2800" dirty="0" smtClean="0">
                <a:solidFill>
                  <a:schemeClr val="tx1"/>
                </a:solidFill>
              </a:rPr>
              <a:t>Two hierarchical regression analyses tested for moderating effects of rapport on the relationship between difficulty and cheating behaviors—once for cheating in class and the other for cheating outside of class. </a:t>
            </a:r>
          </a:p>
          <a:p>
            <a:pPr>
              <a:spcBef>
                <a:spcPts val="600"/>
              </a:spcBef>
              <a:buClr>
                <a:schemeClr val="dk1"/>
              </a:buClr>
              <a:buSzPct val="122222"/>
            </a:pPr>
            <a:r>
              <a:rPr lang="en" sz="2800" i="1" dirty="0" smtClean="0">
                <a:solidFill>
                  <a:schemeClr val="tx1"/>
                </a:solidFill>
              </a:rPr>
              <a:t>In-Class Cheating</a:t>
            </a:r>
          </a:p>
          <a:p>
            <a:pPr indent="857250">
              <a:spcBef>
                <a:spcPts val="600"/>
              </a:spcBef>
              <a:buClr>
                <a:schemeClr val="dk1"/>
              </a:buClr>
              <a:buSzPct val="122222"/>
            </a:pPr>
            <a:r>
              <a:rPr lang="en" sz="2800" dirty="0" smtClean="0">
                <a:solidFill>
                  <a:schemeClr val="tx1"/>
                </a:solidFill>
              </a:rPr>
              <a:t>The first block in the regression analysis showed a positive association between difficulty and cheating (see Table 1). However, rapport did not add to the prediction in Block 1, nor did it interact with difficulty when added in Block 2. Overall, the first model was just shy of the traditional .05 significance level, and adding the interaction term actually raised the significance level. </a:t>
            </a:r>
          </a:p>
          <a:p>
            <a:pPr>
              <a:spcBef>
                <a:spcPts val="600"/>
              </a:spcBef>
              <a:buClr>
                <a:schemeClr val="dk1"/>
              </a:buClr>
              <a:buSzPct val="122222"/>
            </a:pPr>
            <a:r>
              <a:rPr lang="en" sz="2800" i="1" dirty="0" smtClean="0">
                <a:solidFill>
                  <a:schemeClr val="tx1"/>
                </a:solidFill>
              </a:rPr>
              <a:t>Out-of-Class Cheating</a:t>
            </a:r>
            <a:endParaRPr lang="en" sz="2800" i="1" dirty="0">
              <a:solidFill>
                <a:schemeClr val="tx1"/>
              </a:solidFill>
            </a:endParaRPr>
          </a:p>
          <a:p>
            <a:pPr indent="857250">
              <a:spcBef>
                <a:spcPts val="600"/>
              </a:spcBef>
              <a:buClr>
                <a:schemeClr val="dk1"/>
              </a:buClr>
              <a:buSzPct val="122222"/>
            </a:pPr>
            <a:r>
              <a:rPr lang="en" sz="2800" dirty="0">
                <a:solidFill>
                  <a:schemeClr val="tx1"/>
                </a:solidFill>
              </a:rPr>
              <a:t>The first block in the regression analysis </a:t>
            </a:r>
            <a:r>
              <a:rPr lang="en" sz="2800" dirty="0" smtClean="0">
                <a:solidFill>
                  <a:schemeClr val="tx1"/>
                </a:solidFill>
              </a:rPr>
              <a:t>did not reveal significant relationships </a:t>
            </a:r>
            <a:r>
              <a:rPr lang="en" sz="2800" dirty="0">
                <a:solidFill>
                  <a:schemeClr val="tx1"/>
                </a:solidFill>
              </a:rPr>
              <a:t>(see Table </a:t>
            </a:r>
            <a:r>
              <a:rPr lang="en" sz="2800" dirty="0" smtClean="0">
                <a:solidFill>
                  <a:schemeClr val="tx1"/>
                </a:solidFill>
              </a:rPr>
              <a:t>2). </a:t>
            </a:r>
            <a:r>
              <a:rPr lang="en" sz="2800" dirty="0">
                <a:solidFill>
                  <a:schemeClr val="tx1"/>
                </a:solidFill>
              </a:rPr>
              <a:t>However, </a:t>
            </a:r>
            <a:r>
              <a:rPr lang="en" sz="2800" dirty="0" smtClean="0">
                <a:solidFill>
                  <a:schemeClr val="tx1"/>
                </a:solidFill>
              </a:rPr>
              <a:t>the interaction term produced a large change in t</a:t>
            </a:r>
            <a:r>
              <a:rPr lang="en-US" sz="2800" dirty="0" smtClean="0">
                <a:solidFill>
                  <a:schemeClr val="tx1"/>
                </a:solidFill>
              </a:rPr>
              <a:t>he</a:t>
            </a:r>
            <a:r>
              <a:rPr lang="en" sz="2800" dirty="0" smtClean="0">
                <a:solidFill>
                  <a:schemeClr val="tx1"/>
                </a:solidFill>
              </a:rPr>
              <a:t> variance explained by the model. This led to a strong overall model (</a:t>
            </a:r>
            <a:r>
              <a:rPr lang="en" sz="2800" i="1" dirty="0" smtClean="0">
                <a:solidFill>
                  <a:schemeClr val="tx1"/>
                </a:solidFill>
              </a:rPr>
              <a:t>adjusted R</a:t>
            </a:r>
            <a:r>
              <a:rPr lang="en" sz="2800" i="1" baseline="30000" dirty="0" smtClean="0">
                <a:solidFill>
                  <a:schemeClr val="tx1"/>
                </a:solidFill>
              </a:rPr>
              <a:t>2</a:t>
            </a:r>
            <a:r>
              <a:rPr lang="en" sz="2800" i="1" dirty="0" smtClean="0">
                <a:solidFill>
                  <a:schemeClr val="tx1"/>
                </a:solidFill>
              </a:rPr>
              <a:t> </a:t>
            </a:r>
            <a:r>
              <a:rPr lang="en" sz="2800" dirty="0" smtClean="0">
                <a:solidFill>
                  <a:schemeClr val="tx1"/>
                </a:solidFill>
              </a:rPr>
              <a:t>= .275) in which difficulty predicted increased cheating whereas rapport predicted lower levels of cheating. Most importantly, the interaction suggests that the influence of difficulty can be offset by increasing student-teacher rapport.</a:t>
            </a:r>
            <a:endParaRPr lang="en" sz="2800" dirty="0">
              <a:solidFill>
                <a:schemeClr val="tx1"/>
              </a:solidFill>
            </a:endParaRPr>
          </a:p>
          <a:p>
            <a:pPr indent="857250">
              <a:spcBef>
                <a:spcPts val="600"/>
              </a:spcBef>
              <a:buClr>
                <a:schemeClr val="dk1"/>
              </a:buClr>
              <a:buSzPct val="122222"/>
            </a:pPr>
            <a:endParaRPr lang="en" sz="2800" dirty="0" smtClean="0">
              <a:solidFill>
                <a:schemeClr val="tx1"/>
              </a:solidFill>
            </a:endParaRPr>
          </a:p>
        </p:txBody>
      </p:sp>
      <p:sp>
        <p:nvSpPr>
          <p:cNvPr id="57" name="Shape 57"/>
          <p:cNvSpPr txBox="1"/>
          <p:nvPr/>
        </p:nvSpPr>
        <p:spPr>
          <a:xfrm>
            <a:off x="25751396" y="18865116"/>
            <a:ext cx="13883114" cy="4643731"/>
          </a:xfrm>
          <a:prstGeom prst="rect">
            <a:avLst/>
          </a:prstGeom>
          <a:noFill/>
          <a:ln>
            <a:noFill/>
          </a:ln>
        </p:spPr>
        <p:txBody>
          <a:bodyPr lIns="468096" tIns="468096" rIns="468096" bIns="468096" anchor="t" anchorCtr="0">
            <a:noAutofit/>
          </a:bodyPr>
          <a:lstStyle/>
          <a:p>
            <a:pPr algn="ctr">
              <a:buClr>
                <a:schemeClr val="dk1"/>
              </a:buClr>
              <a:buSzPct val="110000"/>
            </a:pPr>
            <a:r>
              <a:rPr lang="en" sz="3600" dirty="0" smtClean="0">
                <a:solidFill>
                  <a:schemeClr val="dk1"/>
                </a:solidFill>
              </a:rPr>
              <a:t>Conclusion</a:t>
            </a:r>
            <a:endParaRPr lang="en" sz="4400" dirty="0" smtClean="0">
              <a:solidFill>
                <a:schemeClr val="dk1"/>
              </a:solidFill>
            </a:endParaRPr>
          </a:p>
          <a:p>
            <a:r>
              <a:rPr lang="en" sz="2800" dirty="0" smtClean="0">
                <a:solidFill>
                  <a:schemeClr val="dk1"/>
                </a:solidFill>
              </a:rPr>
              <a:t>-Data corrobate research connecting difficulty to increased academic dishonesty. </a:t>
            </a:r>
          </a:p>
          <a:p>
            <a:pPr>
              <a:buClr>
                <a:schemeClr val="dk1"/>
              </a:buClr>
              <a:buSzPct val="110000"/>
            </a:pPr>
            <a:r>
              <a:rPr lang="en" sz="2800" dirty="0" smtClean="0">
                <a:solidFill>
                  <a:schemeClr val="dk1"/>
                </a:solidFill>
              </a:rPr>
              <a:t>-</a:t>
            </a:r>
            <a:r>
              <a:rPr lang="en" sz="2800" dirty="0">
                <a:solidFill>
                  <a:schemeClr val="dk1"/>
                </a:solidFill>
              </a:rPr>
              <a:t>Data provide new evidence that a positive experience with a teacher may prevent some forms of cheating from </a:t>
            </a:r>
            <a:r>
              <a:rPr lang="en" sz="2800" dirty="0" smtClean="0">
                <a:solidFill>
                  <a:schemeClr val="dk1"/>
                </a:solidFill>
              </a:rPr>
              <a:t>occurring, specifically cheating outside of class.</a:t>
            </a:r>
          </a:p>
          <a:p>
            <a:pPr>
              <a:buClr>
                <a:schemeClr val="dk1"/>
              </a:buClr>
              <a:buSzPct val="110000"/>
            </a:pPr>
            <a:r>
              <a:rPr lang="en" sz="2800" dirty="0" smtClean="0">
                <a:solidFill>
                  <a:schemeClr val="dk1"/>
                </a:solidFill>
              </a:rPr>
              <a:t>-Further research is required to explain why rapport has different relationships with in-class and out-of-class dishonesty.  One hypothesis is that in-class cheating is suppressed due to teacher proximity during tests. This suppression could create a floor effect such that rapport cannot significantly reduce cheating rates. This interpretation is consistent with the low levels of reported cheating in the current data set. </a:t>
            </a:r>
            <a:endParaRPr lang="en" sz="2800" dirty="0">
              <a:solidFill>
                <a:schemeClr val="dk1"/>
              </a:solidFill>
            </a:endParaRPr>
          </a:p>
          <a:p>
            <a:endParaRPr dirty="0"/>
          </a:p>
        </p:txBody>
      </p:sp>
      <p:sp>
        <p:nvSpPr>
          <p:cNvPr id="3" name="TextBox 2"/>
          <p:cNvSpPr txBox="1"/>
          <p:nvPr/>
        </p:nvSpPr>
        <p:spPr>
          <a:xfrm>
            <a:off x="6109192" y="719302"/>
            <a:ext cx="31318145" cy="4566172"/>
          </a:xfrm>
          <a:prstGeom prst="rect">
            <a:avLst/>
          </a:prstGeom>
          <a:solidFill>
            <a:srgbClr val="266290"/>
          </a:solidFill>
        </p:spPr>
        <p:txBody>
          <a:bodyPr wrap="square" lIns="468173" tIns="234086" rIns="468173" bIns="234086" rtlCol="0">
            <a:spAutoFit/>
          </a:bodyPr>
          <a:lstStyle/>
          <a:p>
            <a:r>
              <a:rPr lang="en-US" dirty="0" smtClean="0">
                <a:solidFill>
                  <a:schemeClr val="accent6">
                    <a:lumMod val="60000"/>
                    <a:lumOff val="40000"/>
                  </a:schemeClr>
                </a:solidFill>
              </a:rPr>
              <a:t> Student-Teacher Rapport Moderates the Relationship between Course    </a:t>
            </a:r>
          </a:p>
          <a:p>
            <a:r>
              <a:rPr lang="en-US" dirty="0">
                <a:solidFill>
                  <a:schemeClr val="accent6">
                    <a:lumMod val="60000"/>
                    <a:lumOff val="40000"/>
                  </a:schemeClr>
                </a:solidFill>
              </a:rPr>
              <a:t> </a:t>
            </a:r>
            <a:r>
              <a:rPr lang="en-US" dirty="0" smtClean="0">
                <a:solidFill>
                  <a:schemeClr val="accent6">
                    <a:lumMod val="60000"/>
                    <a:lumOff val="40000"/>
                  </a:schemeClr>
                </a:solidFill>
              </a:rPr>
              <a:t>                         </a:t>
            </a:r>
            <a:r>
              <a:rPr lang="en-US" dirty="0" smtClean="0">
                <a:solidFill>
                  <a:schemeClr val="accent6">
                    <a:lumMod val="60000"/>
                    <a:lumOff val="40000"/>
                  </a:schemeClr>
                </a:solidFill>
              </a:rPr>
              <a:t>     </a:t>
            </a:r>
            <a:r>
              <a:rPr lang="en-US" dirty="0" smtClean="0">
                <a:solidFill>
                  <a:schemeClr val="accent6">
                    <a:lumMod val="60000"/>
                    <a:lumOff val="40000"/>
                  </a:schemeClr>
                </a:solidFill>
              </a:rPr>
              <a:t>Difficulty and Academic Dishonesty</a:t>
            </a:r>
            <a:endParaRPr lang="en-US" sz="9200" dirty="0">
              <a:solidFill>
                <a:schemeClr val="accent6">
                  <a:lumMod val="60000"/>
                  <a:lumOff val="40000"/>
                </a:schemeClr>
              </a:solidFill>
            </a:endParaRPr>
          </a:p>
          <a:p>
            <a:pPr algn="ctr"/>
            <a:r>
              <a:rPr lang="en" sz="6100" dirty="0">
                <a:solidFill>
                  <a:schemeClr val="lt1"/>
                </a:solidFill>
                <a:latin typeface="Calibri"/>
                <a:ea typeface="Calibri"/>
                <a:cs typeface="Calibri"/>
                <a:sym typeface="Calibri"/>
              </a:rPr>
              <a:t>Phoebe Strell, </a:t>
            </a:r>
            <a:r>
              <a:rPr lang="en-US" sz="6100" dirty="0">
                <a:solidFill>
                  <a:schemeClr val="lt1"/>
                </a:solidFill>
                <a:latin typeface="Calibri"/>
                <a:ea typeface="Calibri"/>
                <a:cs typeface="Calibri"/>
                <a:sym typeface="Calibri"/>
              </a:rPr>
              <a:t>Payton </a:t>
            </a:r>
            <a:r>
              <a:rPr lang="en-US" sz="6100" dirty="0" err="1">
                <a:solidFill>
                  <a:schemeClr val="lt1"/>
                </a:solidFill>
                <a:latin typeface="Calibri"/>
                <a:ea typeface="Calibri"/>
                <a:cs typeface="Calibri"/>
                <a:sym typeface="Calibri"/>
              </a:rPr>
              <a:t>Petruchuis</a:t>
            </a:r>
            <a:r>
              <a:rPr lang="en" sz="6100" dirty="0">
                <a:solidFill>
                  <a:schemeClr val="lt1"/>
                </a:solidFill>
                <a:latin typeface="Calibri"/>
                <a:ea typeface="Calibri"/>
                <a:cs typeface="Calibri"/>
                <a:sym typeface="Calibri"/>
              </a:rPr>
              <a:t>, </a:t>
            </a:r>
            <a:r>
              <a:rPr lang="en-US" sz="6100" dirty="0">
                <a:solidFill>
                  <a:schemeClr val="lt1"/>
                </a:solidFill>
                <a:latin typeface="Calibri"/>
                <a:ea typeface="Calibri"/>
                <a:cs typeface="Calibri"/>
                <a:sym typeface="Calibri"/>
              </a:rPr>
              <a:t>Allison Bjork, and Nora </a:t>
            </a:r>
            <a:r>
              <a:rPr lang="en-US" sz="6100" dirty="0" err="1">
                <a:solidFill>
                  <a:schemeClr val="lt1"/>
                </a:solidFill>
                <a:latin typeface="Calibri"/>
                <a:ea typeface="Calibri"/>
                <a:cs typeface="Calibri"/>
                <a:sym typeface="Calibri"/>
              </a:rPr>
              <a:t>Bosslet</a:t>
            </a:r>
            <a:r>
              <a:rPr lang="en-US" sz="6100" dirty="0">
                <a:solidFill>
                  <a:schemeClr val="lt1"/>
                </a:solidFill>
                <a:latin typeface="Calibri"/>
                <a:ea typeface="Calibri"/>
                <a:cs typeface="Calibri"/>
                <a:sym typeface="Calibri"/>
              </a:rPr>
              <a:t> </a:t>
            </a:r>
            <a:endParaRPr lang="en" sz="6100" dirty="0">
              <a:solidFill>
                <a:schemeClr val="lt1"/>
              </a:solidFill>
              <a:latin typeface="Calibri"/>
              <a:ea typeface="Calibri"/>
              <a:cs typeface="Calibri"/>
              <a:sym typeface="Calibri"/>
            </a:endParaRPr>
          </a:p>
          <a:p>
            <a:pPr algn="ctr"/>
            <a:r>
              <a:rPr lang="en" sz="6100" i="1" dirty="0">
                <a:solidFill>
                  <a:schemeClr val="accent3">
                    <a:lumMod val="40000"/>
                    <a:lumOff val="60000"/>
                  </a:schemeClr>
                </a:solidFill>
                <a:latin typeface="Calibri"/>
                <a:ea typeface="Calibri"/>
                <a:cs typeface="Calibri"/>
                <a:sym typeface="Calibri"/>
              </a:rPr>
              <a:t>Department of Psychology and Neuroscience, Augustana </a:t>
            </a:r>
            <a:r>
              <a:rPr lang="en" sz="6100" i="1" dirty="0" smtClean="0">
                <a:solidFill>
                  <a:schemeClr val="accent3">
                    <a:lumMod val="40000"/>
                    <a:lumOff val="60000"/>
                  </a:schemeClr>
                </a:solidFill>
                <a:latin typeface="Calibri"/>
                <a:ea typeface="Calibri"/>
                <a:cs typeface="Calibri"/>
                <a:sym typeface="Calibri"/>
              </a:rPr>
              <a:t>College</a:t>
            </a:r>
            <a:endParaRPr lang="en-US" sz="6100" dirty="0"/>
          </a:p>
        </p:txBody>
      </p:sp>
      <p:pic>
        <p:nvPicPr>
          <p:cNvPr id="10" name="Picture 8" descr="https://careers.insidehighered.com/getasset/03a04312-e1cc-424f-bbe6-3b47f7883191/"/>
          <p:cNvPicPr>
            <a:picLocks noChangeAspect="1" noChangeArrowheads="1"/>
          </p:cNvPicPr>
          <p:nvPr/>
        </p:nvPicPr>
        <p:blipFill rotWithShape="1">
          <a:blip r:embed="rId3">
            <a:extLst>
              <a:ext uri="{28A0092B-C50C-407E-A947-70E740481C1C}">
                <a14:useLocalDpi xmlns:a14="http://schemas.microsoft.com/office/drawing/2010/main" val="0"/>
              </a:ext>
            </a:extLst>
          </a:blip>
          <a:srcRect l="19775" r="22900"/>
          <a:stretch/>
        </p:blipFill>
        <p:spPr bwMode="auto">
          <a:xfrm>
            <a:off x="479604" y="993316"/>
            <a:ext cx="4489357" cy="429215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Chart 8" title="Chart"/>
          <p:cNvGraphicFramePr>
            <a:graphicFrameLocks/>
          </p:cNvGraphicFramePr>
          <p:nvPr>
            <p:extLst>
              <p:ext uri="{D42A27DB-BD31-4B8C-83A1-F6EECF244321}">
                <p14:modId xmlns:p14="http://schemas.microsoft.com/office/powerpoint/2010/main" val="264432189"/>
              </p:ext>
            </p:extLst>
          </p:nvPr>
        </p:nvGraphicFramePr>
        <p:xfrm>
          <a:off x="13312285" y="21442512"/>
          <a:ext cx="12565235" cy="9674546"/>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p:cNvSpPr txBox="1"/>
          <p:nvPr/>
        </p:nvSpPr>
        <p:spPr>
          <a:xfrm rot="16200000">
            <a:off x="10067963" y="25222721"/>
            <a:ext cx="6488645" cy="934410"/>
          </a:xfrm>
          <a:prstGeom prst="rect">
            <a:avLst/>
          </a:prstGeom>
          <a:noFill/>
        </p:spPr>
        <p:txBody>
          <a:bodyPr wrap="square" lIns="468173" tIns="234086" rIns="468173" bIns="234086" rtlCol="0">
            <a:spAutoFit/>
          </a:bodyPr>
          <a:lstStyle/>
          <a:p>
            <a:r>
              <a:rPr lang="en-US" sz="3000" dirty="0"/>
              <a:t>Likelihood to cheat in class</a:t>
            </a:r>
          </a:p>
        </p:txBody>
      </p:sp>
      <p:sp>
        <p:nvSpPr>
          <p:cNvPr id="5" name="TextBox 4"/>
          <p:cNvSpPr txBox="1"/>
          <p:nvPr/>
        </p:nvSpPr>
        <p:spPr>
          <a:xfrm>
            <a:off x="17223538" y="30182649"/>
            <a:ext cx="4185774" cy="934409"/>
          </a:xfrm>
          <a:prstGeom prst="rect">
            <a:avLst/>
          </a:prstGeom>
          <a:noFill/>
        </p:spPr>
        <p:txBody>
          <a:bodyPr wrap="square" lIns="468173" tIns="234086" rIns="468173" bIns="234086" rtlCol="0">
            <a:spAutoFit/>
          </a:bodyPr>
          <a:lstStyle/>
          <a:p>
            <a:r>
              <a:rPr lang="en-US" sz="3000" dirty="0" smtClean="0"/>
              <a:t>Course Difficulty</a:t>
            </a:r>
            <a:endParaRPr lang="en-US" sz="3000" dirty="0"/>
          </a:p>
        </p:txBody>
      </p:sp>
      <p:sp>
        <p:nvSpPr>
          <p:cNvPr id="6" name="TextBox 5"/>
          <p:cNvSpPr txBox="1"/>
          <p:nvPr/>
        </p:nvSpPr>
        <p:spPr>
          <a:xfrm>
            <a:off x="16651755" y="21511195"/>
            <a:ext cx="4214259" cy="934409"/>
          </a:xfrm>
          <a:prstGeom prst="rect">
            <a:avLst/>
          </a:prstGeom>
          <a:noFill/>
        </p:spPr>
        <p:txBody>
          <a:bodyPr wrap="square" lIns="468173" tIns="234086" rIns="468173" bIns="234086" rtlCol="0">
            <a:spAutoFit/>
          </a:bodyPr>
          <a:lstStyle/>
          <a:p>
            <a:r>
              <a:rPr lang="en-US" sz="3000" dirty="0"/>
              <a:t>Rapport</a:t>
            </a:r>
          </a:p>
        </p:txBody>
      </p:sp>
      <p:sp>
        <p:nvSpPr>
          <p:cNvPr id="11" name="TextBox 10"/>
          <p:cNvSpPr txBox="1"/>
          <p:nvPr/>
        </p:nvSpPr>
        <p:spPr>
          <a:xfrm>
            <a:off x="13369990" y="6538509"/>
            <a:ext cx="10777790" cy="1334518"/>
          </a:xfrm>
          <a:prstGeom prst="rect">
            <a:avLst/>
          </a:prstGeom>
          <a:noFill/>
        </p:spPr>
        <p:txBody>
          <a:bodyPr wrap="square" lIns="468173" tIns="234086" rIns="468173" bIns="234086" rtlCol="0">
            <a:spAutoFit/>
          </a:bodyPr>
          <a:lstStyle/>
          <a:p>
            <a:r>
              <a:rPr lang="en-US" sz="2800" dirty="0"/>
              <a:t>Table 1</a:t>
            </a:r>
          </a:p>
          <a:p>
            <a:r>
              <a:rPr lang="en-US" sz="2800" dirty="0" smtClean="0"/>
              <a:t>Hierarchical </a:t>
            </a:r>
            <a:r>
              <a:rPr lang="en-US" sz="2800" dirty="0"/>
              <a:t>Regression Analysis </a:t>
            </a:r>
            <a:r>
              <a:rPr lang="en-US" sz="2800" dirty="0" smtClean="0"/>
              <a:t>for In-Class Cheating</a:t>
            </a:r>
            <a:endParaRPr lang="en-US" sz="2800" dirty="0"/>
          </a:p>
        </p:txBody>
      </p:sp>
      <p:graphicFrame>
        <p:nvGraphicFramePr>
          <p:cNvPr id="14" name="Table 13"/>
          <p:cNvGraphicFramePr>
            <a:graphicFrameLocks noGrp="1"/>
          </p:cNvGraphicFramePr>
          <p:nvPr>
            <p:extLst>
              <p:ext uri="{D42A27DB-BD31-4B8C-83A1-F6EECF244321}">
                <p14:modId xmlns:p14="http://schemas.microsoft.com/office/powerpoint/2010/main" val="687516363"/>
              </p:ext>
            </p:extLst>
          </p:nvPr>
        </p:nvGraphicFramePr>
        <p:xfrm>
          <a:off x="13617078" y="7873027"/>
          <a:ext cx="10756412" cy="3831037"/>
        </p:xfrm>
        <a:graphic>
          <a:graphicData uri="http://schemas.openxmlformats.org/drawingml/2006/table">
            <a:tbl>
              <a:tblPr firstRow="1" firstCol="1" bandRow="1"/>
              <a:tblGrid>
                <a:gridCol w="2138813"/>
                <a:gridCol w="1184526"/>
                <a:gridCol w="1259840"/>
                <a:gridCol w="787233"/>
                <a:gridCol w="832756"/>
                <a:gridCol w="1321643"/>
                <a:gridCol w="604730"/>
                <a:gridCol w="1392943"/>
                <a:gridCol w="1233928"/>
              </a:tblGrid>
              <a:tr h="0">
                <a:tc>
                  <a:txBody>
                    <a:bodyPr/>
                    <a:lstStyle/>
                    <a:p>
                      <a:pPr marL="0" marR="0" algn="ctr">
                        <a:lnSpc>
                          <a:spcPct val="115000"/>
                        </a:lnSpc>
                        <a:spcBef>
                          <a:spcPts val="0"/>
                        </a:spcBef>
                        <a:spcAft>
                          <a:spcPts val="0"/>
                        </a:spcAft>
                      </a:pPr>
                      <a:r>
                        <a:rPr lang="en-US" sz="2800" dirty="0">
                          <a:effectLst/>
                          <a:latin typeface="Calibri"/>
                          <a:ea typeface="Calibri"/>
                          <a:cs typeface="Times New Roman"/>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n-US" sz="2800" dirty="0">
                          <a:effectLst/>
                          <a:latin typeface="Calibri"/>
                          <a:ea typeface="Calibri"/>
                          <a:cs typeface="Times New Roman"/>
                        </a:rPr>
                        <a:t>Model 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0" marR="0" algn="ctr">
                        <a:lnSpc>
                          <a:spcPct val="115000"/>
                        </a:lnSpc>
                        <a:spcBef>
                          <a:spcPts val="0"/>
                        </a:spcBef>
                        <a:spcAft>
                          <a:spcPts val="0"/>
                        </a:spcAft>
                      </a:pPr>
                      <a:r>
                        <a:rPr lang="en-US" sz="2800">
                          <a:effectLst/>
                          <a:latin typeface="Calibri"/>
                          <a:ea typeface="Calibri"/>
                          <a:cs typeface="Times New Roman"/>
                        </a:rPr>
                        <a:t>Model 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0">
                <a:tc>
                  <a:txBody>
                    <a:bodyPr/>
                    <a:lstStyle/>
                    <a:p>
                      <a:pPr marL="0" marR="0" algn="ctr">
                        <a:lnSpc>
                          <a:spcPct val="115000"/>
                        </a:lnSpc>
                        <a:spcBef>
                          <a:spcPts val="0"/>
                        </a:spcBef>
                        <a:spcAft>
                          <a:spcPts val="0"/>
                        </a:spcAft>
                      </a:pPr>
                      <a:r>
                        <a:rPr lang="en-US" sz="2800">
                          <a:effectLst/>
                          <a:latin typeface="Calibri"/>
                          <a:ea typeface="Calibri"/>
                          <a:cs typeface="Times New Roman"/>
                        </a:rPr>
                        <a:t>Variable</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i="1">
                          <a:effectLst/>
                          <a:latin typeface="Calibri"/>
                          <a:ea typeface="Calibri"/>
                          <a:cs typeface="Times New Roman"/>
                        </a:rPr>
                        <a:t>B</a:t>
                      </a:r>
                      <a:endParaRPr lang="en-US" sz="28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i="1" dirty="0">
                          <a:effectLst/>
                          <a:latin typeface="Calibri"/>
                          <a:ea typeface="Calibri"/>
                          <a:cs typeface="Times New Roman"/>
                        </a:rPr>
                        <a:t>SE(B)</a:t>
                      </a:r>
                      <a:endParaRPr lang="en-US" sz="28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2800" i="1" dirty="0">
                          <a:effectLst/>
                          <a:latin typeface="Symbol"/>
                          <a:ea typeface="Calibri"/>
                          <a:cs typeface="Times New Roman"/>
                        </a:rPr>
                        <a:t>b</a:t>
                      </a:r>
                      <a:endParaRPr lang="en-US" sz="28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i="1" dirty="0" smtClean="0">
                          <a:effectLst/>
                          <a:latin typeface="Calibri"/>
                          <a:ea typeface="Calibri"/>
                          <a:cs typeface="Times New Roman"/>
                        </a:rPr>
                        <a:t> B</a:t>
                      </a:r>
                      <a:endParaRPr lang="en-US" sz="28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2800" i="1">
                          <a:effectLst/>
                          <a:latin typeface="Calibri"/>
                          <a:ea typeface="Calibri"/>
                          <a:cs typeface="Times New Roman"/>
                        </a:rPr>
                        <a:t>SE(B)</a:t>
                      </a:r>
                      <a:endParaRPr lang="en-US" sz="28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i="1">
                          <a:effectLst/>
                          <a:latin typeface="Symbol"/>
                          <a:ea typeface="Calibri"/>
                          <a:cs typeface="Times New Roman"/>
                        </a:rPr>
                        <a:t>b</a:t>
                      </a:r>
                      <a:endParaRPr lang="en-US" sz="28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9748">
                <a:tc>
                  <a:txBody>
                    <a:bodyPr/>
                    <a:lstStyle/>
                    <a:p>
                      <a:pPr marL="0" marR="0" algn="ctr">
                        <a:lnSpc>
                          <a:spcPct val="115000"/>
                        </a:lnSpc>
                        <a:spcBef>
                          <a:spcPts val="0"/>
                        </a:spcBef>
                        <a:spcAft>
                          <a:spcPts val="0"/>
                        </a:spcAft>
                      </a:pPr>
                      <a:r>
                        <a:rPr lang="en-US" sz="2800" dirty="0">
                          <a:effectLst/>
                          <a:latin typeface="Calibri"/>
                          <a:ea typeface="Calibri"/>
                          <a:cs typeface="Times New Roman"/>
                        </a:rPr>
                        <a:t>Difficulty</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800">
                          <a:effectLst/>
                          <a:latin typeface="Calibri"/>
                          <a:ea typeface="Calibri"/>
                          <a:cs typeface="Times New Roman"/>
                        </a:rPr>
                        <a:t>.551</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.280</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.206*</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dirty="0" smtClean="0">
                          <a:effectLst/>
                          <a:latin typeface="Calibri"/>
                          <a:ea typeface="Calibri"/>
                          <a:cs typeface="Times New Roman"/>
                        </a:rPr>
                        <a:t> 1.459</a:t>
                      </a:r>
                      <a:endParaRPr lang="en-US" sz="280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2800">
                          <a:effectLst/>
                          <a:latin typeface="Calibri"/>
                          <a:ea typeface="Calibri"/>
                          <a:cs typeface="Times New Roman"/>
                        </a:rPr>
                        <a:t>1.376</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800">
                          <a:effectLst/>
                          <a:latin typeface="Calibri"/>
                          <a:ea typeface="Calibri"/>
                          <a:cs typeface="Times New Roman"/>
                        </a:rPr>
                        <a:t>.547</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677650">
                <a:tc>
                  <a:txBody>
                    <a:bodyPr/>
                    <a:lstStyle/>
                    <a:p>
                      <a:pPr marL="0" marR="0" algn="ctr">
                        <a:lnSpc>
                          <a:spcPct val="115000"/>
                        </a:lnSpc>
                        <a:spcBef>
                          <a:spcPts val="0"/>
                        </a:spcBef>
                        <a:spcAft>
                          <a:spcPts val="0"/>
                        </a:spcAft>
                      </a:pPr>
                      <a:r>
                        <a:rPr lang="en-US" sz="2800">
                          <a:effectLst/>
                          <a:latin typeface="Calibri"/>
                          <a:ea typeface="Calibri"/>
                          <a:cs typeface="Times New Roman"/>
                        </a:rPr>
                        <a:t>Rapport</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-.256</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800">
                          <a:effectLst/>
                          <a:latin typeface="Calibri"/>
                          <a:ea typeface="Calibri"/>
                          <a:cs typeface="Times New Roman"/>
                        </a:rPr>
                        <a:t>.425</a:t>
                      </a:r>
                    </a:p>
                  </a:txBody>
                  <a:tcPr marL="68580" marR="68580" marT="0" marB="0" anchor="ctr">
                    <a:lnL>
                      <a:noFill/>
                    </a:lnL>
                    <a:lnR>
                      <a:noFill/>
                    </a:lnR>
                    <a:lnT>
                      <a:noFill/>
                    </a:lnT>
                    <a:lnB>
                      <a:noFill/>
                    </a:lnB>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a:t>
                      </a:r>
                      <a:r>
                        <a:rPr lang="en-US" sz="2800" dirty="0" smtClean="0">
                          <a:effectLst/>
                          <a:latin typeface="Calibri"/>
                          <a:ea typeface="Calibri"/>
                          <a:cs typeface="Times New Roman"/>
                        </a:rPr>
                        <a:t>063</a:t>
                      </a:r>
                      <a:endParaRPr lang="en-US" sz="2800" dirty="0">
                        <a:effectLst/>
                        <a:latin typeface="Calibri"/>
                        <a:ea typeface="Calibri"/>
                        <a:cs typeface="Times New Roman"/>
                      </a:endParaRPr>
                    </a:p>
                  </a:txBody>
                  <a:tcPr marL="68580" marR="68580" marT="0" marB="0" anchor="ctr">
                    <a:lnL>
                      <a:noFill/>
                    </a:lnL>
                    <a:lnR>
                      <a:noFill/>
                    </a:lnR>
                    <a:lnT>
                      <a:noFill/>
                    </a:lnT>
                    <a:lnB>
                      <a:noFill/>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dirty="0" smtClean="0">
                          <a:effectLst/>
                          <a:latin typeface="Calibri"/>
                          <a:ea typeface="Calibri"/>
                          <a:cs typeface="Times New Roman"/>
                        </a:rPr>
                        <a:t> .</a:t>
                      </a:r>
                      <a:r>
                        <a:rPr lang="en-US" sz="2800" dirty="0">
                          <a:effectLst/>
                          <a:latin typeface="Calibri"/>
                          <a:ea typeface="Calibri"/>
                          <a:cs typeface="Times New Roman"/>
                        </a:rPr>
                        <a:t>612</a:t>
                      </a:r>
                    </a:p>
                  </a:txBody>
                  <a:tcPr marL="68580" marR="68580" marT="0" marB="0" anchor="ctr">
                    <a:lnL>
                      <a:noFill/>
                    </a:lnL>
                    <a:lnR>
                      <a:noFill/>
                    </a:lnR>
                    <a:lnT>
                      <a:noFill/>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1.357</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.151</a:t>
                      </a:r>
                    </a:p>
                  </a:txBody>
                  <a:tcPr marL="68580" marR="68580" marT="0" marB="0" anchor="ctr">
                    <a:lnL>
                      <a:noFill/>
                    </a:lnL>
                    <a:lnR>
                      <a:noFill/>
                    </a:lnR>
                    <a:lnT>
                      <a:noFill/>
                    </a:lnT>
                    <a:lnB>
                      <a:noFill/>
                    </a:lnB>
                  </a:tcPr>
                </a:tc>
              </a:tr>
              <a:tr h="841248">
                <a:tc>
                  <a:txBody>
                    <a:bodyPr/>
                    <a:lstStyle/>
                    <a:p>
                      <a:pPr marL="0" marR="0" algn="ctr">
                        <a:lnSpc>
                          <a:spcPct val="115000"/>
                        </a:lnSpc>
                        <a:spcBef>
                          <a:spcPts val="0"/>
                        </a:spcBef>
                        <a:spcAft>
                          <a:spcPts val="0"/>
                        </a:spcAft>
                      </a:pPr>
                      <a:r>
                        <a:rPr lang="en-US" sz="2800" dirty="0">
                          <a:effectLst/>
                          <a:latin typeface="Calibri"/>
                          <a:ea typeface="Calibri"/>
                          <a:cs typeface="Times New Roman"/>
                        </a:rPr>
                        <a:t>Difficulty x Rapport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dirty="0" smtClean="0">
                          <a:effectLst/>
                          <a:latin typeface="Calibri"/>
                          <a:ea typeface="Calibri"/>
                          <a:cs typeface="Times New Roman"/>
                        </a:rPr>
                        <a:t> -.</a:t>
                      </a:r>
                      <a:r>
                        <a:rPr lang="en-US" sz="2800" dirty="0">
                          <a:effectLst/>
                          <a:latin typeface="Calibri"/>
                          <a:ea typeface="Calibri"/>
                          <a:cs typeface="Times New Roman"/>
                        </a:rPr>
                        <a:t>360</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-.674</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.502</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800">
                          <a:effectLst/>
                          <a:latin typeface="Calibri"/>
                          <a:ea typeface="Calibri"/>
                          <a:cs typeface="Times New Roman"/>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US" sz="2800" i="1">
                          <a:effectLst/>
                          <a:latin typeface="Calibri"/>
                          <a:ea typeface="Calibri"/>
                          <a:cs typeface="Times New Roman"/>
                        </a:rPr>
                        <a:t>R</a:t>
                      </a:r>
                      <a:r>
                        <a:rPr lang="en-US" sz="2800" i="1" baseline="30000">
                          <a:effectLst/>
                          <a:latin typeface="Calibri"/>
                          <a:ea typeface="Calibri"/>
                          <a:cs typeface="Times New Roman"/>
                        </a:rPr>
                        <a:t>2</a:t>
                      </a:r>
                      <a:r>
                        <a:rPr lang="en-US" sz="2800">
                          <a:effectLst/>
                          <a:latin typeface="Calibri"/>
                          <a:ea typeface="Calibri"/>
                          <a:cs typeface="Times New Roman"/>
                        </a:rPr>
                        <a:t>= .053</a:t>
                      </a:r>
                      <a:r>
                        <a:rPr lang="en-US" sz="2800" baseline="30000">
                          <a:effectLst/>
                          <a:latin typeface="Calibri"/>
                          <a:ea typeface="Calibri"/>
                          <a:cs typeface="Times New Roman"/>
                        </a:rPr>
                        <a:t>+</a:t>
                      </a:r>
                      <a:endParaRPr lang="en-US" sz="28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lnSpc>
                          <a:spcPct val="115000"/>
                        </a:lnSpc>
                        <a:spcBef>
                          <a:spcPts val="0"/>
                        </a:spcBef>
                        <a:spcAft>
                          <a:spcPts val="0"/>
                        </a:spcAft>
                      </a:pPr>
                      <a:r>
                        <a:rPr lang="en-US" sz="2800" i="1" dirty="0">
                          <a:effectLst/>
                          <a:latin typeface="Symbol"/>
                          <a:ea typeface="Calibri"/>
                          <a:cs typeface="Times New Roman"/>
                        </a:rPr>
                        <a:t>D</a:t>
                      </a:r>
                      <a:r>
                        <a:rPr lang="en-US" sz="2800" i="1" dirty="0">
                          <a:effectLst/>
                          <a:latin typeface="Calibri"/>
                          <a:ea typeface="Calibri"/>
                          <a:cs typeface="Times New Roman"/>
                        </a:rPr>
                        <a:t>R</a:t>
                      </a:r>
                      <a:r>
                        <a:rPr lang="en-US" sz="2800" i="1" baseline="30000" dirty="0">
                          <a:effectLst/>
                          <a:latin typeface="Calibri"/>
                          <a:ea typeface="Calibri"/>
                          <a:cs typeface="Times New Roman"/>
                        </a:rPr>
                        <a:t>2</a:t>
                      </a:r>
                      <a:r>
                        <a:rPr lang="en-US" sz="2800" dirty="0">
                          <a:effectLst/>
                          <a:latin typeface="Calibri"/>
                          <a:ea typeface="Calibri"/>
                          <a:cs typeface="Times New Roman"/>
                        </a:rPr>
                        <a:t>=.005, </a:t>
                      </a:r>
                      <a:r>
                        <a:rPr lang="en-US" sz="2800" i="1" dirty="0">
                          <a:effectLst/>
                          <a:latin typeface="Calibri"/>
                          <a:ea typeface="Calibri"/>
                          <a:cs typeface="Times New Roman"/>
                        </a:rPr>
                        <a:t>R</a:t>
                      </a:r>
                      <a:r>
                        <a:rPr lang="en-US" sz="2800" i="1" baseline="30000" dirty="0">
                          <a:effectLst/>
                          <a:latin typeface="Calibri"/>
                          <a:ea typeface="Calibri"/>
                          <a:cs typeface="Times New Roman"/>
                        </a:rPr>
                        <a:t>2</a:t>
                      </a:r>
                      <a:r>
                        <a:rPr lang="en-US" sz="2800" dirty="0">
                          <a:effectLst/>
                          <a:latin typeface="Calibri"/>
                          <a:ea typeface="Calibri"/>
                          <a:cs typeface="Times New Roman"/>
                        </a:rPr>
                        <a:t>= .058</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381763253"/>
              </p:ext>
            </p:extLst>
          </p:nvPr>
        </p:nvGraphicFramePr>
        <p:xfrm>
          <a:off x="13618508" y="14106806"/>
          <a:ext cx="10754982" cy="5187695"/>
        </p:xfrm>
        <a:graphic>
          <a:graphicData uri="http://schemas.openxmlformats.org/drawingml/2006/table">
            <a:tbl>
              <a:tblPr firstRow="1" firstCol="1" bandRow="1"/>
              <a:tblGrid>
                <a:gridCol w="2037635"/>
                <a:gridCol w="1284252"/>
                <a:gridCol w="1225877"/>
                <a:gridCol w="547030"/>
                <a:gridCol w="1115996"/>
                <a:gridCol w="1115996"/>
                <a:gridCol w="781859"/>
                <a:gridCol w="1401002"/>
                <a:gridCol w="1245335"/>
              </a:tblGrid>
              <a:tr h="0">
                <a:tc>
                  <a:txBody>
                    <a:bodyPr/>
                    <a:lstStyle/>
                    <a:p>
                      <a:pPr marL="0" marR="0" algn="ctr">
                        <a:lnSpc>
                          <a:spcPct val="115000"/>
                        </a:lnSpc>
                        <a:spcBef>
                          <a:spcPts val="0"/>
                        </a:spcBef>
                        <a:spcAft>
                          <a:spcPts val="0"/>
                        </a:spcAft>
                      </a:pPr>
                      <a:r>
                        <a:rPr lang="en-US" sz="2800" dirty="0">
                          <a:effectLst/>
                          <a:latin typeface="Calibri"/>
                          <a:ea typeface="Calibri"/>
                          <a:cs typeface="Times New Roman"/>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15000"/>
                        </a:lnSpc>
                        <a:spcBef>
                          <a:spcPts val="0"/>
                        </a:spcBef>
                        <a:spcAft>
                          <a:spcPts val="0"/>
                        </a:spcAft>
                      </a:pPr>
                      <a:r>
                        <a:rPr lang="en-US" sz="2800" dirty="0">
                          <a:effectLst/>
                          <a:latin typeface="Calibri"/>
                          <a:ea typeface="Calibri"/>
                          <a:cs typeface="Times New Roman"/>
                        </a:rPr>
                        <a:t>Model 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0" marR="0" algn="ctr">
                        <a:lnSpc>
                          <a:spcPct val="115000"/>
                        </a:lnSpc>
                        <a:spcBef>
                          <a:spcPts val="0"/>
                        </a:spcBef>
                        <a:spcAft>
                          <a:spcPts val="0"/>
                        </a:spcAft>
                      </a:pPr>
                      <a:r>
                        <a:rPr lang="en-US" sz="2800">
                          <a:effectLst/>
                          <a:latin typeface="Calibri"/>
                          <a:ea typeface="Calibri"/>
                          <a:cs typeface="Times New Roman"/>
                        </a:rPr>
                        <a:t>Model 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0">
                <a:tc>
                  <a:txBody>
                    <a:bodyPr/>
                    <a:lstStyle/>
                    <a:p>
                      <a:pPr marL="0" marR="0" algn="ctr">
                        <a:lnSpc>
                          <a:spcPct val="115000"/>
                        </a:lnSpc>
                        <a:spcBef>
                          <a:spcPts val="0"/>
                        </a:spcBef>
                        <a:spcAft>
                          <a:spcPts val="0"/>
                        </a:spcAft>
                      </a:pPr>
                      <a:r>
                        <a:rPr lang="en-US" sz="2800">
                          <a:effectLst/>
                          <a:latin typeface="Calibri"/>
                          <a:ea typeface="Calibri"/>
                          <a:cs typeface="Times New Roman"/>
                        </a:rPr>
                        <a:t>Variable</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i="1" dirty="0">
                          <a:effectLst/>
                          <a:latin typeface="Calibri"/>
                          <a:ea typeface="Calibri"/>
                          <a:cs typeface="Times New Roman"/>
                        </a:rPr>
                        <a:t>B</a:t>
                      </a:r>
                      <a:endParaRPr lang="en-US" sz="28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i="1" dirty="0">
                          <a:effectLst/>
                          <a:latin typeface="Calibri"/>
                          <a:ea typeface="Calibri"/>
                          <a:cs typeface="Times New Roman"/>
                        </a:rPr>
                        <a:t>SE(B)</a:t>
                      </a:r>
                      <a:endParaRPr lang="en-US" sz="28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2800" i="1" dirty="0">
                          <a:effectLst/>
                          <a:latin typeface="Symbol"/>
                          <a:ea typeface="Calibri"/>
                          <a:cs typeface="Times New Roman"/>
                        </a:rPr>
                        <a:t>b</a:t>
                      </a:r>
                      <a:endParaRPr lang="en-US" sz="28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i="1">
                          <a:effectLst/>
                          <a:latin typeface="Calibri"/>
                          <a:ea typeface="Calibri"/>
                          <a:cs typeface="Times New Roman"/>
                        </a:rPr>
                        <a:t>B</a:t>
                      </a:r>
                      <a:endParaRPr lang="en-US" sz="28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2800" i="1">
                          <a:effectLst/>
                          <a:latin typeface="Calibri"/>
                          <a:ea typeface="Calibri"/>
                          <a:cs typeface="Times New Roman"/>
                        </a:rPr>
                        <a:t>SE(B)</a:t>
                      </a:r>
                      <a:endParaRPr lang="en-US" sz="28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i="1">
                          <a:effectLst/>
                          <a:latin typeface="Symbol"/>
                          <a:ea typeface="Calibri"/>
                          <a:cs typeface="Times New Roman"/>
                        </a:rPr>
                        <a:t>b</a:t>
                      </a:r>
                      <a:endParaRPr lang="en-US" sz="280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1352">
                <a:tc>
                  <a:txBody>
                    <a:bodyPr/>
                    <a:lstStyle/>
                    <a:p>
                      <a:pPr marL="0" marR="0" algn="ctr">
                        <a:lnSpc>
                          <a:spcPct val="115000"/>
                        </a:lnSpc>
                        <a:spcBef>
                          <a:spcPts val="0"/>
                        </a:spcBef>
                        <a:spcAft>
                          <a:spcPts val="0"/>
                        </a:spcAft>
                      </a:pPr>
                      <a:r>
                        <a:rPr lang="en-US" sz="2800" dirty="0">
                          <a:effectLst/>
                          <a:latin typeface="Calibri"/>
                          <a:ea typeface="Calibri"/>
                          <a:cs typeface="Times New Roman"/>
                        </a:rPr>
                        <a:t>Difficulty</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800">
                          <a:effectLst/>
                          <a:latin typeface="Calibri"/>
                          <a:ea typeface="Calibri"/>
                          <a:cs typeface="Times New Roman"/>
                        </a:rPr>
                        <a:t>.417</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.600</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.127</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13.009</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3.830</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2800" dirty="0" smtClean="0">
                          <a:effectLst/>
                          <a:latin typeface="Calibri"/>
                          <a:ea typeface="Calibri"/>
                          <a:cs typeface="Times New Roman"/>
                        </a:rPr>
                        <a:t>3.96**</a:t>
                      </a:r>
                      <a:endParaRPr lang="en-US" sz="2800" dirty="0">
                        <a:effectLst/>
                        <a:latin typeface="Calibri"/>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911352">
                <a:tc>
                  <a:txBody>
                    <a:bodyPr/>
                    <a:lstStyle/>
                    <a:p>
                      <a:pPr marL="0" marR="0" algn="ctr">
                        <a:lnSpc>
                          <a:spcPct val="115000"/>
                        </a:lnSpc>
                        <a:spcBef>
                          <a:spcPts val="0"/>
                        </a:spcBef>
                        <a:spcAft>
                          <a:spcPts val="0"/>
                        </a:spcAft>
                      </a:pPr>
                      <a:r>
                        <a:rPr lang="en-US" sz="2800">
                          <a:effectLst/>
                          <a:latin typeface="Calibri"/>
                          <a:ea typeface="Calibri"/>
                          <a:cs typeface="Times New Roman"/>
                        </a:rPr>
                        <a:t>Rapport</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-1.922</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1.286</a:t>
                      </a:r>
                    </a:p>
                  </a:txBody>
                  <a:tcPr marL="68580" marR="68580" marT="0" marB="0" anchor="ctr">
                    <a:lnL>
                      <a:noFill/>
                    </a:lnL>
                    <a:lnR>
                      <a:noFill/>
                    </a:lnR>
                    <a:lnT>
                      <a:noFill/>
                    </a:lnT>
                    <a:lnB>
                      <a:noFill/>
                    </a:lnB>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-.273</a:t>
                      </a:r>
                    </a:p>
                  </a:txBody>
                  <a:tcPr marL="68580" marR="68580" marT="0" marB="0" anchor="ctr">
                    <a:lnL>
                      <a:noFill/>
                    </a:lnL>
                    <a:lnR>
                      <a:noFill/>
                    </a:lnR>
                    <a:lnT>
                      <a:noFill/>
                    </a:lnT>
                    <a:lnB>
                      <a:noFill/>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9.309</a:t>
                      </a:r>
                    </a:p>
                  </a:txBody>
                  <a:tcPr marL="68580" marR="68580" marT="0" marB="0" anchor="ctr">
                    <a:lnL>
                      <a:noFill/>
                    </a:lnL>
                    <a:lnR>
                      <a:noFill/>
                    </a:lnR>
                    <a:lnT>
                      <a:noFill/>
                    </a:lnT>
                    <a:lnB>
                      <a:noFill/>
                    </a:lnB>
                  </a:tcPr>
                </a:tc>
                <a:tc hMerge="1">
                  <a:txBody>
                    <a:bodyPr/>
                    <a:lstStyle/>
                    <a:p>
                      <a:endParaRPr lang="en-US"/>
                    </a:p>
                  </a:txBody>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3.560</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1.324*</a:t>
                      </a:r>
                    </a:p>
                  </a:txBody>
                  <a:tcPr marL="68580" marR="68580" marT="0" marB="0" anchor="ctr">
                    <a:lnL>
                      <a:noFill/>
                    </a:lnL>
                    <a:lnR>
                      <a:noFill/>
                    </a:lnR>
                    <a:lnT>
                      <a:noFill/>
                    </a:lnT>
                    <a:lnB>
                      <a:noFill/>
                    </a:lnB>
                  </a:tcPr>
                </a:tc>
              </a:tr>
              <a:tr h="911352">
                <a:tc>
                  <a:txBody>
                    <a:bodyPr/>
                    <a:lstStyle/>
                    <a:p>
                      <a:pPr marL="0" marR="0" algn="ctr">
                        <a:lnSpc>
                          <a:spcPct val="115000"/>
                        </a:lnSpc>
                        <a:spcBef>
                          <a:spcPts val="0"/>
                        </a:spcBef>
                        <a:spcAft>
                          <a:spcPts val="0"/>
                        </a:spcAft>
                      </a:pPr>
                      <a:r>
                        <a:rPr lang="en-US" sz="2800" dirty="0">
                          <a:effectLst/>
                          <a:latin typeface="Calibri"/>
                          <a:ea typeface="Calibri"/>
                          <a:cs typeface="Times New Roman"/>
                        </a:rPr>
                        <a:t>Difficulty x Rapport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a:effectLst/>
                          <a:latin typeface="Calibri"/>
                          <a:ea typeface="Calibri"/>
                          <a:cs typeface="Times New Roman"/>
                        </a:rPr>
                        <a: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2800">
                          <a:effectLst/>
                          <a:latin typeface="Calibri"/>
                          <a:ea typeface="Calibri"/>
                          <a:cs typeface="Times New Roman"/>
                        </a:rPr>
                        <a:t>-</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2800" dirty="0">
                          <a:effectLst/>
                          <a:latin typeface="Calibri"/>
                          <a:ea typeface="Calibri"/>
                          <a:cs typeface="Times New Roman"/>
                        </a:rPr>
                        <a:t>-3.382</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1.013</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dirty="0">
                          <a:effectLst/>
                          <a:latin typeface="Calibri"/>
                          <a:ea typeface="Calibri"/>
                          <a:cs typeface="Times New Roman"/>
                        </a:rPr>
                        <a:t>-</a:t>
                      </a:r>
                      <a:r>
                        <a:rPr lang="en-US" sz="2800" dirty="0" smtClean="0">
                          <a:effectLst/>
                          <a:latin typeface="Calibri"/>
                          <a:ea typeface="Calibri"/>
                          <a:cs typeface="Times New Roman"/>
                        </a:rPr>
                        <a:t>4.38**</a:t>
                      </a:r>
                      <a:endParaRPr lang="en-US" sz="2800" dirty="0">
                        <a:effectLst/>
                        <a:latin typeface="Calibri"/>
                        <a:ea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0">
                <a:tc>
                  <a:txBody>
                    <a:bodyPr/>
                    <a:lstStyle/>
                    <a:p>
                      <a:pPr marL="0" marR="0" algn="ctr">
                        <a:lnSpc>
                          <a:spcPct val="115000"/>
                        </a:lnSpc>
                        <a:spcBef>
                          <a:spcPts val="0"/>
                        </a:spcBef>
                        <a:spcAft>
                          <a:spcPts val="0"/>
                        </a:spcAft>
                      </a:pPr>
                      <a:r>
                        <a:rPr lang="en-US" sz="2800">
                          <a:effectLst/>
                          <a:latin typeface="Calibri"/>
                          <a:ea typeface="Calibri"/>
                          <a:cs typeface="Times New Roman"/>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US" sz="2800" i="1">
                          <a:effectLst/>
                          <a:latin typeface="Calibri"/>
                          <a:ea typeface="Calibri"/>
                          <a:cs typeface="Times New Roman"/>
                        </a:rPr>
                        <a:t>R</a:t>
                      </a:r>
                      <a:r>
                        <a:rPr lang="en-US" sz="2800" i="1" baseline="30000">
                          <a:effectLst/>
                          <a:latin typeface="Calibri"/>
                          <a:ea typeface="Calibri"/>
                          <a:cs typeface="Times New Roman"/>
                        </a:rPr>
                        <a:t>2</a:t>
                      </a:r>
                      <a:r>
                        <a:rPr lang="en-US" sz="2800">
                          <a:effectLst/>
                          <a:latin typeface="Calibri"/>
                          <a:ea typeface="Calibri"/>
                          <a:cs typeface="Times New Roman"/>
                        </a:rPr>
                        <a:t>= .081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lnSpc>
                          <a:spcPct val="115000"/>
                        </a:lnSpc>
                        <a:spcBef>
                          <a:spcPts val="0"/>
                        </a:spcBef>
                        <a:spcAft>
                          <a:spcPts val="0"/>
                        </a:spcAft>
                      </a:pPr>
                      <a:r>
                        <a:rPr lang="en-US" sz="2800" i="1" dirty="0">
                          <a:effectLst/>
                          <a:latin typeface="Symbol"/>
                          <a:ea typeface="Calibri"/>
                          <a:cs typeface="Times New Roman"/>
                        </a:rPr>
                        <a:t>D</a:t>
                      </a:r>
                      <a:r>
                        <a:rPr lang="en-US" sz="2800" i="1" dirty="0">
                          <a:effectLst/>
                          <a:latin typeface="Calibri"/>
                          <a:ea typeface="Calibri"/>
                          <a:cs typeface="Times New Roman"/>
                        </a:rPr>
                        <a:t>R</a:t>
                      </a:r>
                      <a:r>
                        <a:rPr lang="en-US" sz="2800" i="1" baseline="30000" dirty="0">
                          <a:effectLst/>
                          <a:latin typeface="Calibri"/>
                          <a:ea typeface="Calibri"/>
                          <a:cs typeface="Times New Roman"/>
                        </a:rPr>
                        <a:t>2</a:t>
                      </a:r>
                      <a:r>
                        <a:rPr lang="en-US" sz="2800" dirty="0">
                          <a:effectLst/>
                          <a:latin typeface="Calibri"/>
                          <a:ea typeface="Calibri"/>
                          <a:cs typeface="Times New Roman"/>
                        </a:rPr>
                        <a:t>=.266**, </a:t>
                      </a:r>
                      <a:r>
                        <a:rPr lang="en-US" sz="2800" i="1" dirty="0">
                          <a:effectLst/>
                          <a:latin typeface="Calibri"/>
                          <a:ea typeface="Calibri"/>
                          <a:cs typeface="Times New Roman"/>
                        </a:rPr>
                        <a:t>R</a:t>
                      </a:r>
                      <a:r>
                        <a:rPr lang="en-US" sz="2800" i="1" baseline="30000" dirty="0">
                          <a:effectLst/>
                          <a:latin typeface="Calibri"/>
                          <a:ea typeface="Calibri"/>
                          <a:cs typeface="Times New Roman"/>
                        </a:rPr>
                        <a:t>2</a:t>
                      </a:r>
                      <a:r>
                        <a:rPr lang="en-US" sz="2800" dirty="0">
                          <a:effectLst/>
                          <a:latin typeface="Calibri"/>
                          <a:ea typeface="Calibri"/>
                          <a:cs typeface="Times New Roman"/>
                        </a:rPr>
                        <a:t>= .347**</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0">
                <a:tc gridSpan="9">
                  <a:txBody>
                    <a:bodyPr/>
                    <a:lstStyle/>
                    <a:p>
                      <a:pPr marL="0" marR="0">
                        <a:lnSpc>
                          <a:spcPct val="115000"/>
                        </a:lnSpc>
                        <a:spcBef>
                          <a:spcPts val="0"/>
                        </a:spcBef>
                        <a:spcAft>
                          <a:spcPts val="0"/>
                        </a:spcAft>
                      </a:pPr>
                      <a:r>
                        <a:rPr lang="en-US" sz="2600" dirty="0">
                          <a:effectLst/>
                          <a:latin typeface="Calibri"/>
                          <a:ea typeface="Calibri"/>
                          <a:cs typeface="Times New Roman"/>
                        </a:rPr>
                        <a:t>*</a:t>
                      </a:r>
                      <a:r>
                        <a:rPr lang="en-US" sz="2600" i="1" dirty="0">
                          <a:effectLst/>
                          <a:latin typeface="Calibri"/>
                          <a:ea typeface="Calibri"/>
                          <a:cs typeface="Times New Roman"/>
                        </a:rPr>
                        <a:t> p</a:t>
                      </a:r>
                      <a:r>
                        <a:rPr lang="en-US" sz="2600" dirty="0">
                          <a:effectLst/>
                          <a:latin typeface="Calibri"/>
                          <a:ea typeface="Calibri"/>
                          <a:cs typeface="Times New Roman"/>
                        </a:rPr>
                        <a:t> </a:t>
                      </a:r>
                      <a:r>
                        <a:rPr lang="en-US" sz="2600" u="sng" dirty="0">
                          <a:effectLst/>
                          <a:latin typeface="Calibri"/>
                          <a:ea typeface="Calibri"/>
                          <a:cs typeface="Times New Roman"/>
                        </a:rPr>
                        <a:t>&lt;</a:t>
                      </a:r>
                      <a:r>
                        <a:rPr lang="en-US" sz="2600" dirty="0">
                          <a:effectLst/>
                          <a:latin typeface="Calibri"/>
                          <a:ea typeface="Calibri"/>
                          <a:cs typeface="Times New Roman"/>
                        </a:rPr>
                        <a:t>.05, **</a:t>
                      </a:r>
                      <a:r>
                        <a:rPr lang="en-US" sz="2600" i="1" dirty="0">
                          <a:effectLst/>
                          <a:latin typeface="Calibri"/>
                          <a:ea typeface="Calibri"/>
                          <a:cs typeface="Times New Roman"/>
                        </a:rPr>
                        <a:t> p</a:t>
                      </a:r>
                      <a:r>
                        <a:rPr lang="en-US" sz="2600" dirty="0">
                          <a:effectLst/>
                          <a:latin typeface="Calibri"/>
                          <a:ea typeface="Calibri"/>
                          <a:cs typeface="Times New Roman"/>
                        </a:rPr>
                        <a:t> &lt;.</a:t>
                      </a:r>
                      <a:r>
                        <a:rPr lang="en-US" sz="2600" dirty="0" smtClean="0">
                          <a:effectLst/>
                          <a:latin typeface="Calibri"/>
                          <a:ea typeface="Calibri"/>
                          <a:cs typeface="Times New Roman"/>
                        </a:rPr>
                        <a:t>01, + </a:t>
                      </a:r>
                      <a:r>
                        <a:rPr lang="en-US" sz="2600" i="1" dirty="0" smtClean="0">
                          <a:effectLst/>
                          <a:latin typeface="Calibri"/>
                          <a:ea typeface="Calibri"/>
                          <a:cs typeface="Times New Roman"/>
                        </a:rPr>
                        <a:t>p</a:t>
                      </a:r>
                      <a:r>
                        <a:rPr lang="en-US" sz="2600" dirty="0" smtClean="0">
                          <a:effectLst/>
                          <a:latin typeface="Calibri"/>
                          <a:ea typeface="Calibri"/>
                          <a:cs typeface="Times New Roman"/>
                        </a:rPr>
                        <a:t> = .081</a:t>
                      </a:r>
                      <a:endParaRPr lang="en-US" sz="2600" dirty="0">
                        <a:effectLst/>
                        <a:latin typeface="Calibri"/>
                        <a:ea typeface="Calibri"/>
                        <a:cs typeface="Times New Roman"/>
                      </a:endParaRPr>
                    </a:p>
                    <a:p>
                      <a:pPr marL="0" marR="0" algn="ctr">
                        <a:lnSpc>
                          <a:spcPct val="115000"/>
                        </a:lnSpc>
                        <a:spcBef>
                          <a:spcPts val="0"/>
                        </a:spcBef>
                        <a:spcAft>
                          <a:spcPts val="0"/>
                        </a:spcAft>
                      </a:pPr>
                      <a:r>
                        <a:rPr lang="en-US" sz="2600" i="1" dirty="0">
                          <a:effectLst/>
                          <a:latin typeface="Symbol"/>
                          <a:ea typeface="Calibri"/>
                          <a:cs typeface="Times New Roman"/>
                        </a:rPr>
                        <a:t> </a:t>
                      </a:r>
                      <a:endParaRPr lang="en-US" sz="2600" dirty="0">
                        <a:effectLst/>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9" name="Rectangle 19"/>
          <p:cNvSpPr>
            <a:spLocks noChangeArrowheads="1"/>
          </p:cNvSpPr>
          <p:nvPr/>
        </p:nvSpPr>
        <p:spPr bwMode="auto">
          <a:xfrm>
            <a:off x="13180707" y="15672928"/>
            <a:ext cx="402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TextBox 23"/>
          <p:cNvSpPr txBox="1"/>
          <p:nvPr/>
        </p:nvSpPr>
        <p:spPr>
          <a:xfrm>
            <a:off x="13618508" y="12696088"/>
            <a:ext cx="13945558" cy="1334518"/>
          </a:xfrm>
          <a:prstGeom prst="rect">
            <a:avLst/>
          </a:prstGeom>
          <a:noFill/>
        </p:spPr>
        <p:txBody>
          <a:bodyPr wrap="square" lIns="468173" tIns="234086" rIns="468173" bIns="234086" rtlCol="0">
            <a:spAutoFit/>
          </a:bodyPr>
          <a:lstStyle/>
          <a:p>
            <a:r>
              <a:rPr lang="en-US" sz="2800" dirty="0"/>
              <a:t>Table </a:t>
            </a:r>
            <a:r>
              <a:rPr lang="en-US" sz="2800" dirty="0" smtClean="0"/>
              <a:t>2</a:t>
            </a:r>
            <a:endParaRPr lang="en-US" sz="2800" dirty="0"/>
          </a:p>
          <a:p>
            <a:r>
              <a:rPr lang="en-US" sz="2800" dirty="0" smtClean="0"/>
              <a:t>Hierarchical </a:t>
            </a:r>
            <a:r>
              <a:rPr lang="en-US" sz="2800" dirty="0"/>
              <a:t>Regression Analysis </a:t>
            </a:r>
            <a:r>
              <a:rPr lang="en-US" sz="2800" dirty="0" smtClean="0"/>
              <a:t>for Cheating Outside of Class</a:t>
            </a:r>
            <a:endParaRPr lang="en-US" sz="2800" dirty="0"/>
          </a:p>
        </p:txBody>
      </p:sp>
      <p:sp>
        <p:nvSpPr>
          <p:cNvPr id="25" name="TextBox 24"/>
          <p:cNvSpPr txBox="1"/>
          <p:nvPr/>
        </p:nvSpPr>
        <p:spPr>
          <a:xfrm>
            <a:off x="12755330" y="19677106"/>
            <a:ext cx="13122190" cy="1765406"/>
          </a:xfrm>
          <a:prstGeom prst="rect">
            <a:avLst/>
          </a:prstGeom>
          <a:noFill/>
        </p:spPr>
        <p:txBody>
          <a:bodyPr wrap="square" lIns="468173" tIns="234086" rIns="468173" bIns="234086" rtlCol="0">
            <a:spAutoFit/>
          </a:bodyPr>
          <a:lstStyle/>
          <a:p>
            <a:r>
              <a:rPr lang="en-US" sz="2800" dirty="0" smtClean="0"/>
              <a:t>Figure 1</a:t>
            </a:r>
            <a:endParaRPr lang="en-US" sz="2800" dirty="0"/>
          </a:p>
          <a:p>
            <a:r>
              <a:rPr lang="en-US" sz="2800" dirty="0" smtClean="0"/>
              <a:t>Simple Slopes Representing the Rapport x Difficulty Interaction Relating to Out-of-Class Cheating  </a:t>
            </a:r>
            <a:endParaRPr lang="en-US" sz="2800" dirty="0"/>
          </a:p>
        </p:txBody>
      </p:sp>
      <p:sp>
        <p:nvSpPr>
          <p:cNvPr id="7" name="Rectangle 6"/>
          <p:cNvSpPr/>
          <p:nvPr/>
        </p:nvSpPr>
        <p:spPr>
          <a:xfrm>
            <a:off x="12647838" y="19549860"/>
            <a:ext cx="13046032" cy="12138829"/>
          </a:xfrm>
          <a:prstGeom prst="rect">
            <a:avLst/>
          </a:prstGeom>
          <a:noFill/>
          <a:ln w="38100">
            <a:solidFill>
              <a:srgbClr val="26629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386288" y="29901290"/>
            <a:ext cx="10154652" cy="707886"/>
          </a:xfrm>
          <a:prstGeom prst="rect">
            <a:avLst/>
          </a:prstGeom>
          <a:noFill/>
          <a:ln w="38100">
            <a:solidFill>
              <a:srgbClr val="266290"/>
            </a:solidFill>
          </a:ln>
        </p:spPr>
        <p:txBody>
          <a:bodyPr wrap="square" rtlCol="0">
            <a:spAutoFit/>
          </a:bodyPr>
          <a:lstStyle/>
          <a:p>
            <a:r>
              <a:rPr lang="en-US" sz="2000" dirty="0" smtClean="0"/>
              <a:t>Note: This research has been supported in part by a Student-Faculty Research Grant from Augustana College.</a:t>
            </a:r>
            <a:endParaRPr lang="en-US"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528</TotalTime>
  <Words>1650</Words>
  <Application>Microsoft Macintosh PowerPoint</Application>
  <PresentationFormat>Custom</PresentationFormat>
  <Paragraphs>115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simple-light-2</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nora bosslet</dc:creator>
  <cp:lastModifiedBy>Phoebe</cp:lastModifiedBy>
  <cp:revision>42</cp:revision>
  <cp:lastPrinted>2017-02-15T16:34:33Z</cp:lastPrinted>
  <dcterms:modified xsi:type="dcterms:W3CDTF">2017-02-17T18:29:04Z</dcterms:modified>
</cp:coreProperties>
</file>