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70" r:id="rId3"/>
    <p:sldId id="263" r:id="rId4"/>
    <p:sldId id="260" r:id="rId5"/>
    <p:sldId id="257" r:id="rId6"/>
    <p:sldId id="261" r:id="rId7"/>
    <p:sldId id="264" r:id="rId8"/>
    <p:sldId id="262" r:id="rId9"/>
    <p:sldId id="265" r:id="rId10"/>
    <p:sldId id="268" r:id="rId11"/>
    <p:sldId id="267" r:id="rId12"/>
    <p:sldId id="259" r:id="rId13"/>
    <p:sldId id="269" r:id="rId1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787"/>
    <p:restoredTop sz="94585"/>
  </p:normalViewPr>
  <p:slideViewPr>
    <p:cSldViewPr>
      <p:cViewPr>
        <p:scale>
          <a:sx n="110" d="100"/>
          <a:sy n="110" d="100"/>
        </p:scale>
        <p:origin x="312" y="2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017A1B-10BD-5A40-9BF5-F690CA627966}" type="datetimeFigureOut">
              <a:rPr lang="en-US" smtClean="0"/>
              <a:t>7/25/17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72901C-A011-A648-9A63-4ED11D5C4AFB}" type="slidenum">
              <a:rPr lang="en-US" smtClean="0"/>
              <a:t>‹#›</a:t>
            </a:fld>
            <a:endParaRPr lang="en-US"/>
          </a:p>
        </p:txBody>
      </p:sp>
    </p:spTree>
    <p:extLst>
      <p:ext uri="{BB962C8B-B14F-4D97-AF65-F5344CB8AC3E}">
        <p14:creationId xmlns:p14="http://schemas.microsoft.com/office/powerpoint/2010/main" val="1656644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72901C-A011-A648-9A63-4ED11D5C4AFB}" type="slidenum">
              <a:rPr lang="en-US" smtClean="0"/>
              <a:t>8</a:t>
            </a:fld>
            <a:endParaRPr lang="en-US"/>
          </a:p>
        </p:txBody>
      </p:sp>
    </p:spTree>
    <p:extLst>
      <p:ext uri="{BB962C8B-B14F-4D97-AF65-F5344CB8AC3E}">
        <p14:creationId xmlns:p14="http://schemas.microsoft.com/office/powerpoint/2010/main" val="10982751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5" descr="WU 1 line color.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62600" y="6172200"/>
            <a:ext cx="3276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icts_stacked_md (cropped).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71500" y="558800"/>
            <a:ext cx="354330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4812247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93717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21907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6925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6925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046611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647733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676052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2755765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9" Type="http://schemas.openxmlformats.org/officeDocument/2006/relationships/image" Target="../media/image1.jpeg"/><Relationship Id="rId10"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28" name="Picture 6" descr="icts_stacked_md (cropped).jpg"/>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457200" y="5943600"/>
            <a:ext cx="268605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7" descr="WU 1 line color.jpg"/>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5410200" y="6172200"/>
            <a:ext cx="3276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20" r:id="rId1"/>
    <p:sldLayoutId id="2147483714" r:id="rId2"/>
    <p:sldLayoutId id="2147483715" r:id="rId3"/>
    <p:sldLayoutId id="2147483716" r:id="rId4"/>
    <p:sldLayoutId id="2147483717" r:id="rId5"/>
    <p:sldLayoutId id="2147483718" r:id="rId6"/>
    <p:sldLayoutId id="2147483719" r:id="rId7"/>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tif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p:txBody>
          <a:bodyPr/>
          <a:lstStyle/>
          <a:p>
            <a:pPr eaLnBrk="1" hangingPunct="1"/>
            <a:r>
              <a:rPr lang="en-US" altLang="en-US" dirty="0" smtClean="0"/>
              <a:t>Efficacy of </a:t>
            </a:r>
            <a:r>
              <a:rPr lang="en-US" altLang="en-US" dirty="0" err="1" smtClean="0"/>
              <a:t>Fifa</a:t>
            </a:r>
            <a:r>
              <a:rPr lang="en-US" altLang="en-US" dirty="0" smtClean="0"/>
              <a:t> 11+ Program in Young Female Soccer Players</a:t>
            </a:r>
            <a:endParaRPr lang="en-US" altLang="en-US" dirty="0"/>
          </a:p>
        </p:txBody>
      </p:sp>
      <p:sp>
        <p:nvSpPr>
          <p:cNvPr id="3" name="Subtitle 2"/>
          <p:cNvSpPr>
            <a:spLocks noGrp="1"/>
          </p:cNvSpPr>
          <p:nvPr>
            <p:ph type="subTitle" idx="1"/>
          </p:nvPr>
        </p:nvSpPr>
        <p:spPr/>
        <p:txBody>
          <a:bodyPr rtlCol="0"/>
          <a:lstStyle/>
          <a:p>
            <a:pPr eaLnBrk="1" fontAlgn="auto" hangingPunct="1">
              <a:spcAft>
                <a:spcPts val="0"/>
              </a:spcAft>
              <a:buFont typeface="Arial" pitchFamily="34" charset="0"/>
              <a:buNone/>
              <a:defRPr/>
            </a:pPr>
            <a:r>
              <a:rPr lang="en-US" dirty="0" smtClean="0"/>
              <a:t>John Hallmark </a:t>
            </a:r>
          </a:p>
        </p:txBody>
      </p:sp>
      <p:sp>
        <p:nvSpPr>
          <p:cNvPr id="4" name="TextBox 3"/>
          <p:cNvSpPr txBox="1"/>
          <p:nvPr/>
        </p:nvSpPr>
        <p:spPr>
          <a:xfrm>
            <a:off x="5029200" y="703263"/>
            <a:ext cx="3475038" cy="477837"/>
          </a:xfrm>
          <a:prstGeom prst="rect">
            <a:avLst/>
          </a:prstGeom>
          <a:noFill/>
        </p:spPr>
        <p:txBody>
          <a:bodyPr wrap="none">
            <a:spAutoFit/>
          </a:bodyPr>
          <a:lstStyle/>
          <a:p>
            <a:pPr algn="ctr">
              <a:defRPr/>
            </a:pPr>
            <a:r>
              <a:rPr lang="en-US" dirty="0">
                <a:solidFill>
                  <a:srgbClr val="990000"/>
                </a:solidFill>
                <a:latin typeface="Helvetica Condensed" pitchFamily="34" charset="0"/>
              </a:rPr>
              <a:t>Clinical Research </a:t>
            </a:r>
            <a:r>
              <a:rPr lang="en-US" spc="-100" dirty="0">
                <a:solidFill>
                  <a:srgbClr val="990000"/>
                </a:solidFill>
                <a:latin typeface="Helvetica Condensed" pitchFamily="34" charset="0"/>
              </a:rPr>
              <a:t>Training Center</a:t>
            </a:r>
          </a:p>
          <a:p>
            <a:pPr algn="ctr">
              <a:defRPr/>
            </a:pPr>
            <a:r>
              <a:rPr lang="en-US" sz="700" spc="20" dirty="0">
                <a:solidFill>
                  <a:srgbClr val="006633"/>
                </a:solidFill>
                <a:latin typeface="Helvetica" charset="0"/>
              </a:rPr>
              <a:t>Career Development Awards </a:t>
            </a:r>
            <a:r>
              <a:rPr lang="en-US" sz="700" spc="20" dirty="0">
                <a:solidFill>
                  <a:srgbClr val="990000"/>
                </a:solidFill>
                <a:latin typeface="Helvetica" charset="0"/>
              </a:rPr>
              <a:t>•</a:t>
            </a:r>
            <a:r>
              <a:rPr lang="en-US" sz="700" spc="20" dirty="0">
                <a:solidFill>
                  <a:srgbClr val="006633"/>
                </a:solidFill>
                <a:latin typeface="Helvetica" charset="0"/>
              </a:rPr>
              <a:t> Postdoctoral Programs </a:t>
            </a:r>
            <a:r>
              <a:rPr lang="en-US" sz="700" spc="20" dirty="0">
                <a:solidFill>
                  <a:srgbClr val="990000"/>
                </a:solidFill>
                <a:latin typeface="Helvetica" charset="0"/>
              </a:rPr>
              <a:t>•</a:t>
            </a:r>
            <a:r>
              <a:rPr lang="en-US" sz="700" spc="20" dirty="0">
                <a:solidFill>
                  <a:srgbClr val="006633"/>
                </a:solidFill>
                <a:latin typeface="Helvetica" charset="0"/>
              </a:rPr>
              <a:t> </a:t>
            </a:r>
            <a:r>
              <a:rPr lang="en-US" sz="700" spc="20" dirty="0" err="1">
                <a:solidFill>
                  <a:srgbClr val="006633"/>
                </a:solidFill>
                <a:latin typeface="Helvetica" charset="0"/>
              </a:rPr>
              <a:t>Predoctoral</a:t>
            </a:r>
            <a:r>
              <a:rPr lang="en-US" sz="700" spc="20" dirty="0">
                <a:solidFill>
                  <a:srgbClr val="006633"/>
                </a:solidFill>
                <a:latin typeface="Helvetica" charset="0"/>
              </a:rPr>
              <a:t> Programs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Initial Results </a:t>
            </a:r>
            <a:endParaRPr lang="en-US" dirty="0"/>
          </a:p>
        </p:txBody>
      </p:sp>
      <p:sp>
        <p:nvSpPr>
          <p:cNvPr id="3" name="Content Placeholder 2"/>
          <p:cNvSpPr>
            <a:spLocks noGrp="1"/>
          </p:cNvSpPr>
          <p:nvPr>
            <p:ph idx="1"/>
          </p:nvPr>
        </p:nvSpPr>
        <p:spPr/>
        <p:txBody>
          <a:bodyPr/>
          <a:lstStyle/>
          <a:p>
            <a:r>
              <a:rPr lang="en-US" dirty="0" smtClean="0"/>
              <a:t>Problems with </a:t>
            </a:r>
            <a:r>
              <a:rPr lang="en-US" dirty="0" err="1" smtClean="0"/>
              <a:t>Noraxon</a:t>
            </a:r>
            <a:r>
              <a:rPr lang="en-US" dirty="0" smtClean="0"/>
              <a:t> </a:t>
            </a:r>
          </a:p>
          <a:p>
            <a:pPr lvl="1"/>
            <a:r>
              <a:rPr lang="en-US" dirty="0" smtClean="0"/>
              <a:t>Calibration </a:t>
            </a:r>
          </a:p>
          <a:p>
            <a:pPr lvl="1"/>
            <a:endParaRPr lang="en-US" dirty="0" smtClean="0"/>
          </a:p>
          <a:p>
            <a:pPr lvl="1"/>
            <a:endParaRPr lang="en-US" dirty="0"/>
          </a:p>
          <a:p>
            <a:pPr lvl="1"/>
            <a:endParaRPr lang="en-US" dirty="0" smtClean="0"/>
          </a:p>
          <a:p>
            <a:pPr lvl="1"/>
            <a:endParaRPr lang="en-US" dirty="0" smtClean="0"/>
          </a:p>
          <a:p>
            <a:r>
              <a:rPr lang="en-US" dirty="0" smtClean="0"/>
              <a:t>When can quality control tests start?</a:t>
            </a:r>
            <a:endParaRPr lang="en-US" dirty="0"/>
          </a:p>
        </p:txBody>
      </p:sp>
    </p:spTree>
    <p:extLst>
      <p:ext uri="{BB962C8B-B14F-4D97-AF65-F5344CB8AC3E}">
        <p14:creationId xmlns:p14="http://schemas.microsoft.com/office/powerpoint/2010/main" val="200728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900" dirty="0" smtClean="0"/>
              <a:t>References </a:t>
            </a:r>
            <a:endParaRPr lang="en-US" sz="3900" dirty="0"/>
          </a:p>
        </p:txBody>
      </p:sp>
      <p:sp>
        <p:nvSpPr>
          <p:cNvPr id="3" name="Content Placeholder 2"/>
          <p:cNvSpPr>
            <a:spLocks noGrp="1"/>
          </p:cNvSpPr>
          <p:nvPr>
            <p:ph idx="1"/>
          </p:nvPr>
        </p:nvSpPr>
        <p:spPr>
          <a:xfrm>
            <a:off x="457200" y="1219200"/>
            <a:ext cx="8229600" cy="4267200"/>
          </a:xfrm>
        </p:spPr>
        <p:txBody>
          <a:bodyPr/>
          <a:lstStyle/>
          <a:p>
            <a:pPr marL="0" marR="0" indent="0">
              <a:spcBef>
                <a:spcPts val="0"/>
              </a:spcBef>
              <a:spcAft>
                <a:spcPts val="0"/>
              </a:spcAft>
              <a:buNone/>
            </a:pPr>
            <a:r>
              <a:rPr lang="en-US" sz="1300" dirty="0">
                <a:latin typeface="Arial" charset="0"/>
                <a:ea typeface="Arial" charset="0"/>
                <a:cs typeface="Arial" charset="0"/>
              </a:rPr>
              <a:t>1. </a:t>
            </a:r>
            <a:r>
              <a:rPr lang="en-US" sz="1300" dirty="0" err="1">
                <a:latin typeface="Arial" charset="0"/>
                <a:ea typeface="Arial" charset="0"/>
                <a:cs typeface="Arial" charset="0"/>
              </a:rPr>
              <a:t>Bizzini</a:t>
            </a:r>
            <a:r>
              <a:rPr lang="en-US" sz="1300" dirty="0">
                <a:latin typeface="Arial" charset="0"/>
                <a:ea typeface="Arial" charset="0"/>
                <a:cs typeface="Arial" charset="0"/>
              </a:rPr>
              <a:t> M, </a:t>
            </a:r>
            <a:r>
              <a:rPr lang="en-US" sz="1300" dirty="0" err="1">
                <a:latin typeface="Arial" charset="0"/>
                <a:ea typeface="Arial" charset="0"/>
                <a:cs typeface="Arial" charset="0"/>
              </a:rPr>
              <a:t>Junge</a:t>
            </a:r>
            <a:r>
              <a:rPr lang="en-US" sz="1300" dirty="0">
                <a:latin typeface="Arial" charset="0"/>
                <a:ea typeface="Arial" charset="0"/>
                <a:cs typeface="Arial" charset="0"/>
              </a:rPr>
              <a:t> A, Dvorak J. (2013). Implementation of the FIFA 11+ football warm up program: how to approach and convince the football associations to invest in prevention. Br J Sports Med. 47(12), 803–806.</a:t>
            </a:r>
          </a:p>
          <a:p>
            <a:pPr marL="0" marR="0" indent="0">
              <a:spcBef>
                <a:spcPts val="0"/>
              </a:spcBef>
              <a:spcAft>
                <a:spcPts val="0"/>
              </a:spcAft>
              <a:buNone/>
            </a:pPr>
            <a:r>
              <a:rPr lang="en-US" sz="1300" dirty="0">
                <a:latin typeface="Arial" charset="0"/>
                <a:ea typeface="Arial" charset="0"/>
                <a:cs typeface="Arial" charset="0"/>
              </a:rPr>
              <a:t> </a:t>
            </a:r>
          </a:p>
          <a:p>
            <a:pPr marL="0" marR="0" indent="0">
              <a:spcBef>
                <a:spcPts val="0"/>
              </a:spcBef>
              <a:spcAft>
                <a:spcPts val="0"/>
              </a:spcAft>
              <a:buNone/>
            </a:pPr>
            <a:r>
              <a:rPr lang="en-US" sz="1300" dirty="0">
                <a:latin typeface="Arial" charset="0"/>
                <a:ea typeface="Arial" charset="0"/>
                <a:cs typeface="Arial" charset="0"/>
              </a:rPr>
              <a:t>2. Brophy R, Silvers HJ, Gonzales T, Mandelbaum BR. (2010). Gender influences: the role of leg dominance in ACL injury among soccer players. Br J Sports Med, 44(10), 694–697. </a:t>
            </a:r>
          </a:p>
          <a:p>
            <a:pPr marL="0" marR="0" indent="0">
              <a:spcBef>
                <a:spcPts val="0"/>
              </a:spcBef>
              <a:spcAft>
                <a:spcPts val="0"/>
              </a:spcAft>
              <a:buNone/>
            </a:pPr>
            <a:r>
              <a:rPr lang="en-US" sz="1300" dirty="0">
                <a:latin typeface="Arial" charset="0"/>
                <a:ea typeface="Arial" charset="0"/>
                <a:cs typeface="Arial" charset="0"/>
              </a:rPr>
              <a:t> </a:t>
            </a:r>
          </a:p>
          <a:p>
            <a:pPr marL="0" marR="0" indent="0">
              <a:spcBef>
                <a:spcPts val="0"/>
              </a:spcBef>
              <a:spcAft>
                <a:spcPts val="0"/>
              </a:spcAft>
              <a:buNone/>
            </a:pPr>
            <a:r>
              <a:rPr lang="en-US" sz="1300" dirty="0">
                <a:latin typeface="Arial" charset="0"/>
                <a:ea typeface="Arial" charset="0"/>
                <a:cs typeface="Arial" charset="0"/>
              </a:rPr>
              <a:t>3. Chappell JD, Yu B, </a:t>
            </a:r>
            <a:r>
              <a:rPr lang="en-US" sz="1300" dirty="0" err="1">
                <a:latin typeface="Arial" charset="0"/>
                <a:ea typeface="Arial" charset="0"/>
                <a:cs typeface="Arial" charset="0"/>
              </a:rPr>
              <a:t>Kirkendall</a:t>
            </a:r>
            <a:r>
              <a:rPr lang="en-US" sz="1300" dirty="0">
                <a:latin typeface="Arial" charset="0"/>
                <a:ea typeface="Arial" charset="0"/>
                <a:cs typeface="Arial" charset="0"/>
              </a:rPr>
              <a:t> DT, Garrett WE. (2002). A comparison of knee kinetics between male and female recreational athletes in stop-jump tasks. Am J Sports Med, 30, 261-7.</a:t>
            </a:r>
          </a:p>
          <a:p>
            <a:pPr marL="0" marR="0" indent="0">
              <a:spcBef>
                <a:spcPts val="0"/>
              </a:spcBef>
              <a:spcAft>
                <a:spcPts val="0"/>
              </a:spcAft>
              <a:buNone/>
            </a:pPr>
            <a:r>
              <a:rPr lang="en-US" sz="1300" dirty="0">
                <a:latin typeface="Arial" charset="0"/>
                <a:ea typeface="Arial" charset="0"/>
                <a:cs typeface="Arial" charset="0"/>
              </a:rPr>
              <a:t> </a:t>
            </a:r>
          </a:p>
          <a:p>
            <a:pPr marL="0" marR="0" indent="0">
              <a:spcBef>
                <a:spcPts val="0"/>
              </a:spcBef>
              <a:spcAft>
                <a:spcPts val="0"/>
              </a:spcAft>
              <a:buNone/>
            </a:pPr>
            <a:r>
              <a:rPr lang="en-US" sz="1300" dirty="0">
                <a:latin typeface="Arial" charset="0"/>
                <a:ea typeface="Arial" charset="0"/>
                <a:cs typeface="Arial" charset="0"/>
              </a:rPr>
              <a:t>4. </a:t>
            </a:r>
            <a:r>
              <a:rPr lang="en-US" sz="1300" dirty="0" err="1">
                <a:latin typeface="Arial" charset="0"/>
                <a:ea typeface="Arial" charset="0"/>
                <a:cs typeface="Arial" charset="0"/>
              </a:rPr>
              <a:t>Dodwell</a:t>
            </a:r>
            <a:r>
              <a:rPr lang="en-US" sz="1300" dirty="0">
                <a:latin typeface="Arial" charset="0"/>
                <a:ea typeface="Arial" charset="0"/>
                <a:cs typeface="Arial" charset="0"/>
              </a:rPr>
              <a:t> ER, Lamont LE, Green DW, Pan TJ, Marx RG, Lyman S. (2014).  20 years of pediatric anterior cruciate ligament reconstruction in New York State. Am J Sports Med. 42(3), 675-680. </a:t>
            </a:r>
            <a:endParaRPr lang="en-US" sz="1300" dirty="0" smtClean="0">
              <a:latin typeface="Arial" charset="0"/>
              <a:ea typeface="Arial" charset="0"/>
              <a:cs typeface="Arial" charset="0"/>
            </a:endParaRPr>
          </a:p>
          <a:p>
            <a:pPr marL="0" marR="0" indent="0">
              <a:spcBef>
                <a:spcPts val="0"/>
              </a:spcBef>
              <a:spcAft>
                <a:spcPts val="0"/>
              </a:spcAft>
              <a:buNone/>
            </a:pPr>
            <a:endParaRPr lang="en-US" sz="1300" dirty="0">
              <a:latin typeface="Arial" charset="0"/>
              <a:ea typeface="Arial" charset="0"/>
              <a:cs typeface="Arial" charset="0"/>
            </a:endParaRPr>
          </a:p>
          <a:p>
            <a:pPr marL="0" marR="0" indent="0">
              <a:spcBef>
                <a:spcPts val="0"/>
              </a:spcBef>
              <a:spcAft>
                <a:spcPts val="0"/>
              </a:spcAft>
              <a:buNone/>
            </a:pPr>
            <a:r>
              <a:rPr lang="en-US" sz="1300" dirty="0">
                <a:latin typeface="Arial" charset="0"/>
                <a:ea typeface="Arial" charset="0"/>
                <a:cs typeface="Arial" charset="0"/>
              </a:rPr>
              <a:t>5. </a:t>
            </a:r>
            <a:r>
              <a:rPr lang="en-US" sz="1300" dirty="0" err="1">
                <a:latin typeface="Arial" charset="0"/>
                <a:ea typeface="Arial" charset="0"/>
                <a:cs typeface="Arial" charset="0"/>
              </a:rPr>
              <a:t>Junge</a:t>
            </a:r>
            <a:r>
              <a:rPr lang="en-US" sz="1300" dirty="0">
                <a:latin typeface="Arial" charset="0"/>
                <a:ea typeface="Arial" charset="0"/>
                <a:cs typeface="Arial" charset="0"/>
              </a:rPr>
              <a:t> A, </a:t>
            </a:r>
            <a:r>
              <a:rPr lang="en-US" sz="1300" dirty="0" err="1">
                <a:latin typeface="Arial" charset="0"/>
                <a:ea typeface="Arial" charset="0"/>
                <a:cs typeface="Arial" charset="0"/>
              </a:rPr>
              <a:t>Lamprecht</a:t>
            </a:r>
            <a:r>
              <a:rPr lang="en-US" sz="1300" dirty="0">
                <a:latin typeface="Arial" charset="0"/>
                <a:ea typeface="Arial" charset="0"/>
                <a:cs typeface="Arial" charset="0"/>
              </a:rPr>
              <a:t> M, </a:t>
            </a:r>
            <a:r>
              <a:rPr lang="en-US" sz="1300" dirty="0" err="1">
                <a:latin typeface="Arial" charset="0"/>
                <a:ea typeface="Arial" charset="0"/>
                <a:cs typeface="Arial" charset="0"/>
              </a:rPr>
              <a:t>Stamm</a:t>
            </a:r>
            <a:r>
              <a:rPr lang="en-US" sz="1300" dirty="0">
                <a:latin typeface="Arial" charset="0"/>
                <a:ea typeface="Arial" charset="0"/>
                <a:cs typeface="Arial" charset="0"/>
              </a:rPr>
              <a:t> H, </a:t>
            </a:r>
            <a:r>
              <a:rPr lang="en-US" sz="1300" dirty="0" err="1">
                <a:latin typeface="Arial" charset="0"/>
                <a:ea typeface="Arial" charset="0"/>
                <a:cs typeface="Arial" charset="0"/>
              </a:rPr>
              <a:t>Hasler</a:t>
            </a:r>
            <a:r>
              <a:rPr lang="en-US" sz="1300" dirty="0">
                <a:latin typeface="Arial" charset="0"/>
                <a:ea typeface="Arial" charset="0"/>
                <a:cs typeface="Arial" charset="0"/>
              </a:rPr>
              <a:t> H, </a:t>
            </a:r>
            <a:r>
              <a:rPr lang="en-US" sz="1300" dirty="0" err="1">
                <a:latin typeface="Arial" charset="0"/>
                <a:ea typeface="Arial" charset="0"/>
                <a:cs typeface="Arial" charset="0"/>
              </a:rPr>
              <a:t>Bizzini</a:t>
            </a:r>
            <a:r>
              <a:rPr lang="en-US" sz="1300" dirty="0">
                <a:latin typeface="Arial" charset="0"/>
                <a:ea typeface="Arial" charset="0"/>
                <a:cs typeface="Arial" charset="0"/>
              </a:rPr>
              <a:t> M, </a:t>
            </a:r>
            <a:r>
              <a:rPr lang="en-US" sz="1300" dirty="0" err="1">
                <a:latin typeface="Arial" charset="0"/>
                <a:ea typeface="Arial" charset="0"/>
                <a:cs typeface="Arial" charset="0"/>
              </a:rPr>
              <a:t>Tschopp</a:t>
            </a:r>
            <a:r>
              <a:rPr lang="en-US" sz="1300" dirty="0">
                <a:latin typeface="Arial" charset="0"/>
                <a:ea typeface="Arial" charset="0"/>
                <a:cs typeface="Arial" charset="0"/>
              </a:rPr>
              <a:t> M, Reuter H, Wyss H, </a:t>
            </a:r>
            <a:r>
              <a:rPr lang="en-US" sz="1300" dirty="0" err="1">
                <a:latin typeface="Arial" charset="0"/>
                <a:ea typeface="Arial" charset="0"/>
                <a:cs typeface="Arial" charset="0"/>
              </a:rPr>
              <a:t>Chilvers</a:t>
            </a:r>
            <a:r>
              <a:rPr lang="en-US" sz="1300" dirty="0">
                <a:latin typeface="Arial" charset="0"/>
                <a:ea typeface="Arial" charset="0"/>
                <a:cs typeface="Arial" charset="0"/>
              </a:rPr>
              <a:t> C, Dvorak J. (2010). Countrywide campaign to prevent soccer injuries in Swiss amateur players. Am J Sports Med, 39(1), 57-63. </a:t>
            </a:r>
          </a:p>
          <a:p>
            <a:pPr marL="0" marR="0" indent="0">
              <a:spcBef>
                <a:spcPts val="0"/>
              </a:spcBef>
              <a:spcAft>
                <a:spcPts val="0"/>
              </a:spcAft>
              <a:buNone/>
            </a:pPr>
            <a:r>
              <a:rPr lang="en-US" sz="1300" dirty="0">
                <a:latin typeface="Arial" charset="0"/>
                <a:ea typeface="Arial" charset="0"/>
                <a:cs typeface="Arial" charset="0"/>
              </a:rPr>
              <a:t> </a:t>
            </a:r>
          </a:p>
          <a:p>
            <a:pPr marL="0" marR="0" indent="0">
              <a:spcBef>
                <a:spcPts val="0"/>
              </a:spcBef>
              <a:spcAft>
                <a:spcPts val="0"/>
              </a:spcAft>
              <a:buNone/>
            </a:pPr>
            <a:r>
              <a:rPr lang="en-US" sz="1300" dirty="0">
                <a:latin typeface="Arial" charset="0"/>
                <a:ea typeface="Arial" charset="0"/>
                <a:cs typeface="Arial" charset="0"/>
              </a:rPr>
              <a:t>6. Silvers-</a:t>
            </a:r>
            <a:r>
              <a:rPr lang="en-US" sz="1300" dirty="0" err="1">
                <a:latin typeface="Arial" charset="0"/>
                <a:ea typeface="Arial" charset="0"/>
                <a:cs typeface="Arial" charset="0"/>
              </a:rPr>
              <a:t>Granelli</a:t>
            </a:r>
            <a:r>
              <a:rPr lang="en-US" sz="1300" dirty="0">
                <a:latin typeface="Arial" charset="0"/>
                <a:ea typeface="Arial" charset="0"/>
                <a:cs typeface="Arial" charset="0"/>
              </a:rPr>
              <a:t>, H, Mandelbaum, B, </a:t>
            </a:r>
            <a:r>
              <a:rPr lang="en-US" sz="1300" dirty="0" err="1">
                <a:latin typeface="Arial" charset="0"/>
                <a:ea typeface="Arial" charset="0"/>
                <a:cs typeface="Arial" charset="0"/>
              </a:rPr>
              <a:t>Adeniji</a:t>
            </a:r>
            <a:r>
              <a:rPr lang="en-US" sz="1300" dirty="0">
                <a:latin typeface="Arial" charset="0"/>
                <a:ea typeface="Arial" charset="0"/>
                <a:cs typeface="Arial" charset="0"/>
              </a:rPr>
              <a:t>, O, </a:t>
            </a:r>
            <a:r>
              <a:rPr lang="en-US" sz="1300" dirty="0" err="1">
                <a:latin typeface="Arial" charset="0"/>
                <a:ea typeface="Arial" charset="0"/>
                <a:cs typeface="Arial" charset="0"/>
              </a:rPr>
              <a:t>Insler</a:t>
            </a:r>
            <a:r>
              <a:rPr lang="en-US" sz="1300" dirty="0">
                <a:latin typeface="Arial" charset="0"/>
                <a:ea typeface="Arial" charset="0"/>
                <a:cs typeface="Arial" charset="0"/>
              </a:rPr>
              <a:t>, S, </a:t>
            </a:r>
            <a:r>
              <a:rPr lang="en-US" sz="1300" dirty="0" err="1">
                <a:latin typeface="Arial" charset="0"/>
                <a:ea typeface="Arial" charset="0"/>
                <a:cs typeface="Arial" charset="0"/>
              </a:rPr>
              <a:t>Bizzini</a:t>
            </a:r>
            <a:r>
              <a:rPr lang="en-US" sz="1300" dirty="0">
                <a:latin typeface="Arial" charset="0"/>
                <a:ea typeface="Arial" charset="0"/>
                <a:cs typeface="Arial" charset="0"/>
              </a:rPr>
              <a:t>, M, </a:t>
            </a:r>
            <a:r>
              <a:rPr lang="en-US" sz="1300" dirty="0" err="1">
                <a:latin typeface="Arial" charset="0"/>
                <a:ea typeface="Arial" charset="0"/>
                <a:cs typeface="Arial" charset="0"/>
              </a:rPr>
              <a:t>Pohlig</a:t>
            </a:r>
            <a:r>
              <a:rPr lang="en-US" sz="1300" dirty="0">
                <a:latin typeface="Arial" charset="0"/>
                <a:ea typeface="Arial" charset="0"/>
                <a:cs typeface="Arial" charset="0"/>
              </a:rPr>
              <a:t>, R, …Dvorak, J. (2015). Efficacy of the FIFA 11+ Injury Prevention Program in the Collegiate Male Soccer Player. Am J Sports Med, 43(11), 2628–2637. </a:t>
            </a:r>
          </a:p>
          <a:p>
            <a:pPr marL="0" marR="0" indent="0">
              <a:spcBef>
                <a:spcPts val="0"/>
              </a:spcBef>
              <a:spcAft>
                <a:spcPts val="0"/>
              </a:spcAft>
              <a:buNone/>
            </a:pPr>
            <a:r>
              <a:rPr lang="en-US" sz="1300" dirty="0">
                <a:latin typeface="Arial" charset="0"/>
                <a:ea typeface="Arial" charset="0"/>
                <a:cs typeface="Arial" charset="0"/>
              </a:rPr>
              <a:t> </a:t>
            </a:r>
          </a:p>
          <a:p>
            <a:pPr marL="0" marR="0" indent="0">
              <a:spcBef>
                <a:spcPts val="0"/>
              </a:spcBef>
              <a:spcAft>
                <a:spcPts val="0"/>
              </a:spcAft>
              <a:buNone/>
            </a:pPr>
            <a:r>
              <a:rPr lang="en-US" sz="1300" dirty="0">
                <a:latin typeface="Arial" charset="0"/>
                <a:ea typeface="Arial" charset="0"/>
                <a:cs typeface="Arial" charset="0"/>
              </a:rPr>
              <a:t>7. </a:t>
            </a:r>
            <a:r>
              <a:rPr lang="en-US" sz="1300" dirty="0" err="1">
                <a:latin typeface="Arial" charset="0"/>
                <a:ea typeface="Arial" charset="0"/>
                <a:cs typeface="Arial" charset="0"/>
              </a:rPr>
              <a:t>Soligard</a:t>
            </a:r>
            <a:r>
              <a:rPr lang="en-US" sz="1300" dirty="0">
                <a:latin typeface="Arial" charset="0"/>
                <a:ea typeface="Arial" charset="0"/>
                <a:cs typeface="Arial" charset="0"/>
              </a:rPr>
              <a:t>, T, </a:t>
            </a:r>
            <a:r>
              <a:rPr lang="en-US" sz="1300" dirty="0" err="1">
                <a:latin typeface="Arial" charset="0"/>
                <a:ea typeface="Arial" charset="0"/>
                <a:cs typeface="Arial" charset="0"/>
              </a:rPr>
              <a:t>Myklebust</a:t>
            </a:r>
            <a:r>
              <a:rPr lang="en-US" sz="1300" dirty="0">
                <a:latin typeface="Arial" charset="0"/>
                <a:ea typeface="Arial" charset="0"/>
                <a:cs typeface="Arial" charset="0"/>
              </a:rPr>
              <a:t>, G, Steffen, K, </a:t>
            </a:r>
            <a:r>
              <a:rPr lang="en-US" sz="1300" dirty="0" err="1">
                <a:latin typeface="Arial" charset="0"/>
                <a:ea typeface="Arial" charset="0"/>
                <a:cs typeface="Arial" charset="0"/>
              </a:rPr>
              <a:t>Holme</a:t>
            </a:r>
            <a:r>
              <a:rPr lang="en-US" sz="1300" dirty="0">
                <a:latin typeface="Arial" charset="0"/>
                <a:ea typeface="Arial" charset="0"/>
                <a:cs typeface="Arial" charset="0"/>
              </a:rPr>
              <a:t>, I, Silvers, H, </a:t>
            </a:r>
            <a:r>
              <a:rPr lang="en-US" sz="1300" dirty="0" err="1">
                <a:latin typeface="Arial" charset="0"/>
                <a:ea typeface="Arial" charset="0"/>
                <a:cs typeface="Arial" charset="0"/>
              </a:rPr>
              <a:t>Bizzini</a:t>
            </a:r>
            <a:r>
              <a:rPr lang="en-US" sz="1300" dirty="0">
                <a:latin typeface="Arial" charset="0"/>
                <a:ea typeface="Arial" charset="0"/>
                <a:cs typeface="Arial" charset="0"/>
              </a:rPr>
              <a:t>, M, … Andersen, T. E. (2008). Comprehensive warm-up </a:t>
            </a:r>
            <a:r>
              <a:rPr lang="en-US" sz="1300" dirty="0" err="1">
                <a:latin typeface="Arial" charset="0"/>
                <a:ea typeface="Arial" charset="0"/>
                <a:cs typeface="Arial" charset="0"/>
              </a:rPr>
              <a:t>programme</a:t>
            </a:r>
            <a:r>
              <a:rPr lang="en-US" sz="1300" dirty="0">
                <a:latin typeface="Arial" charset="0"/>
                <a:ea typeface="Arial" charset="0"/>
                <a:cs typeface="Arial" charset="0"/>
              </a:rPr>
              <a:t> to prevent injuries in young female footballers: cluster </a:t>
            </a:r>
            <a:r>
              <a:rPr lang="en-US" sz="1300" dirty="0" err="1">
                <a:latin typeface="Arial" charset="0"/>
                <a:ea typeface="Arial" charset="0"/>
                <a:cs typeface="Arial" charset="0"/>
              </a:rPr>
              <a:t>randomised</a:t>
            </a:r>
            <a:r>
              <a:rPr lang="en-US" sz="1300" dirty="0">
                <a:latin typeface="Arial" charset="0"/>
                <a:ea typeface="Arial" charset="0"/>
                <a:cs typeface="Arial" charset="0"/>
              </a:rPr>
              <a:t> controlled trial. The BMJ, 337, a2469. </a:t>
            </a:r>
          </a:p>
          <a:p>
            <a:endParaRPr lang="en-US" dirty="0"/>
          </a:p>
        </p:txBody>
      </p:sp>
    </p:spTree>
    <p:extLst>
      <p:ext uri="{BB962C8B-B14F-4D97-AF65-F5344CB8AC3E}">
        <p14:creationId xmlns:p14="http://schemas.microsoft.com/office/powerpoint/2010/main" val="20320400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828800"/>
            <a:ext cx="8305800" cy="3124200"/>
          </a:xfrm>
        </p:spPr>
        <p:txBody>
          <a:bodyPr rtlCol="0">
            <a:normAutofit/>
          </a:bodyPr>
          <a:lstStyle/>
          <a:p>
            <a:pPr algn="l" eaLnBrk="1" fontAlgn="auto" hangingPunct="1">
              <a:spcBef>
                <a:spcPts val="0"/>
              </a:spcBef>
              <a:spcAft>
                <a:spcPts val="0"/>
              </a:spcAft>
              <a:tabLst>
                <a:tab pos="1828800" algn="l"/>
              </a:tabLst>
              <a:defRPr/>
            </a:pPr>
            <a:r>
              <a:rPr lang="en-US" sz="3800" b="1" dirty="0" smtClean="0">
                <a:latin typeface="+mn-lt"/>
              </a:rPr>
              <a:t>Acknowledgement</a:t>
            </a:r>
            <a:br>
              <a:rPr lang="en-US" sz="3800" b="1" dirty="0" smtClean="0">
                <a:latin typeface="+mn-lt"/>
              </a:rPr>
            </a:br>
            <a:r>
              <a:rPr lang="en-US" sz="3800" dirty="0" smtClean="0">
                <a:latin typeface="+mn-lt"/>
              </a:rPr>
              <a:t/>
            </a:r>
            <a:br>
              <a:rPr lang="en-US" sz="3800" dirty="0" smtClean="0">
                <a:latin typeface="+mn-lt"/>
              </a:rPr>
            </a:br>
            <a:r>
              <a:rPr lang="en-US" sz="2700" dirty="0" smtClean="0"/>
              <a:t>The Clinical Research Training Center is supported by Grants Numbers UL1 TR000448, KL2 TR000450 and TL1 TR000449 from the National Center for Advancing Translational Sciences at the National Institutes of Health</a:t>
            </a:r>
            <a:endParaRPr lang="en-US" sz="2700" dirty="0"/>
          </a:p>
        </p:txBody>
      </p:sp>
      <p:sp>
        <p:nvSpPr>
          <p:cNvPr id="3" name="TextBox 2"/>
          <p:cNvSpPr txBox="1"/>
          <p:nvPr/>
        </p:nvSpPr>
        <p:spPr>
          <a:xfrm>
            <a:off x="5029200" y="762000"/>
            <a:ext cx="3475038" cy="477838"/>
          </a:xfrm>
          <a:prstGeom prst="rect">
            <a:avLst/>
          </a:prstGeom>
          <a:noFill/>
        </p:spPr>
        <p:txBody>
          <a:bodyPr wrap="none">
            <a:spAutoFit/>
          </a:bodyPr>
          <a:lstStyle/>
          <a:p>
            <a:pPr algn="ctr">
              <a:defRPr/>
            </a:pPr>
            <a:r>
              <a:rPr lang="en-US" dirty="0">
                <a:solidFill>
                  <a:srgbClr val="990000"/>
                </a:solidFill>
                <a:latin typeface="Helvetica Condensed" pitchFamily="34" charset="0"/>
              </a:rPr>
              <a:t>Clinical Research </a:t>
            </a:r>
            <a:r>
              <a:rPr lang="en-US" spc="-100" dirty="0">
                <a:solidFill>
                  <a:srgbClr val="990000"/>
                </a:solidFill>
                <a:latin typeface="Helvetica Condensed" pitchFamily="34" charset="0"/>
              </a:rPr>
              <a:t>Training Center</a:t>
            </a:r>
          </a:p>
          <a:p>
            <a:pPr algn="ctr">
              <a:defRPr/>
            </a:pPr>
            <a:r>
              <a:rPr lang="en-US" sz="700" spc="20" dirty="0">
                <a:solidFill>
                  <a:srgbClr val="006633"/>
                </a:solidFill>
                <a:latin typeface="Helvetica" charset="0"/>
              </a:rPr>
              <a:t>Career Development Awards </a:t>
            </a:r>
            <a:r>
              <a:rPr lang="en-US" sz="700" spc="20" dirty="0">
                <a:solidFill>
                  <a:srgbClr val="990000"/>
                </a:solidFill>
                <a:latin typeface="Helvetica" charset="0"/>
              </a:rPr>
              <a:t>•</a:t>
            </a:r>
            <a:r>
              <a:rPr lang="en-US" sz="700" spc="20" dirty="0">
                <a:solidFill>
                  <a:srgbClr val="006633"/>
                </a:solidFill>
                <a:latin typeface="Helvetica" charset="0"/>
              </a:rPr>
              <a:t> Postdoctoral Programs </a:t>
            </a:r>
            <a:r>
              <a:rPr lang="en-US" sz="700" spc="20" dirty="0">
                <a:solidFill>
                  <a:srgbClr val="990000"/>
                </a:solidFill>
                <a:latin typeface="Helvetica" charset="0"/>
              </a:rPr>
              <a:t>•</a:t>
            </a:r>
            <a:r>
              <a:rPr lang="en-US" sz="700" spc="20" dirty="0">
                <a:solidFill>
                  <a:srgbClr val="006633"/>
                </a:solidFill>
                <a:latin typeface="Helvetica" charset="0"/>
              </a:rPr>
              <a:t> </a:t>
            </a:r>
            <a:r>
              <a:rPr lang="en-US" sz="700" spc="20" dirty="0" err="1">
                <a:solidFill>
                  <a:srgbClr val="006633"/>
                </a:solidFill>
                <a:latin typeface="Helvetica" charset="0"/>
              </a:rPr>
              <a:t>Predoctoral</a:t>
            </a:r>
            <a:r>
              <a:rPr lang="en-US" sz="700" spc="20" dirty="0">
                <a:solidFill>
                  <a:srgbClr val="006633"/>
                </a:solidFill>
                <a:latin typeface="Helvetica" charset="0"/>
              </a:rPr>
              <a:t> Programs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600200"/>
            <a:ext cx="8229600" cy="1143000"/>
          </a:xfrm>
        </p:spPr>
        <p:txBody>
          <a:bodyPr/>
          <a:lstStyle/>
          <a:p>
            <a:r>
              <a:rPr lang="en-US" smtClean="0"/>
              <a:t>Thank You</a:t>
            </a:r>
            <a:endParaRPr lang="en-US"/>
          </a:p>
        </p:txBody>
      </p:sp>
    </p:spTree>
    <p:extLst>
      <p:ext uri="{BB962C8B-B14F-4D97-AF65-F5344CB8AC3E}">
        <p14:creationId xmlns:p14="http://schemas.microsoft.com/office/powerpoint/2010/main" val="516996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Disclosures </a:t>
            </a:r>
            <a:endParaRPr lang="en-US" dirty="0"/>
          </a:p>
        </p:txBody>
      </p:sp>
      <p:sp>
        <p:nvSpPr>
          <p:cNvPr id="3" name="Content Placeholder 2"/>
          <p:cNvSpPr>
            <a:spLocks noGrp="1"/>
          </p:cNvSpPr>
          <p:nvPr>
            <p:ph idx="1"/>
          </p:nvPr>
        </p:nvSpPr>
        <p:spPr/>
        <p:txBody>
          <a:bodyPr/>
          <a:lstStyle/>
          <a:p>
            <a:r>
              <a:rPr lang="en-US" dirty="0" smtClean="0"/>
              <a:t>No disclosures </a:t>
            </a:r>
            <a:endParaRPr lang="en-US" dirty="0"/>
          </a:p>
        </p:txBody>
      </p:sp>
    </p:spTree>
    <p:extLst>
      <p:ext uri="{BB962C8B-B14F-4D97-AF65-F5344CB8AC3E}">
        <p14:creationId xmlns:p14="http://schemas.microsoft.com/office/powerpoint/2010/main" val="12142185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Question </a:t>
            </a:r>
            <a:endParaRPr lang="en-US" dirty="0"/>
          </a:p>
        </p:txBody>
      </p:sp>
      <p:sp>
        <p:nvSpPr>
          <p:cNvPr id="3" name="Content Placeholder 2"/>
          <p:cNvSpPr>
            <a:spLocks noGrp="1"/>
          </p:cNvSpPr>
          <p:nvPr>
            <p:ph idx="1"/>
          </p:nvPr>
        </p:nvSpPr>
        <p:spPr/>
        <p:txBody>
          <a:bodyPr/>
          <a:lstStyle/>
          <a:p>
            <a:r>
              <a:rPr lang="en-US" dirty="0" smtClean="0"/>
              <a:t>Primary- Efficacy of the </a:t>
            </a:r>
            <a:r>
              <a:rPr lang="en-US" dirty="0" err="1" smtClean="0"/>
              <a:t>Fifa</a:t>
            </a:r>
            <a:r>
              <a:rPr lang="en-US" dirty="0" smtClean="0"/>
              <a:t> 11+ program</a:t>
            </a:r>
          </a:p>
          <a:p>
            <a:endParaRPr lang="en-US" dirty="0"/>
          </a:p>
          <a:p>
            <a:r>
              <a:rPr lang="en-US" dirty="0" smtClean="0"/>
              <a:t>Secondary- Relationship between knee movement and Anterior Cruciate Ligament injury </a:t>
            </a:r>
          </a:p>
        </p:txBody>
      </p:sp>
    </p:spTree>
    <p:extLst>
      <p:ext uri="{BB962C8B-B14F-4D97-AF65-F5344CB8AC3E}">
        <p14:creationId xmlns:p14="http://schemas.microsoft.com/office/powerpoint/2010/main" val="700088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Anterior Cruciate Ligament (ACL)</a:t>
            </a:r>
            <a:endParaRPr lang="en-US" dirty="0"/>
          </a:p>
        </p:txBody>
      </p:sp>
      <p:sp>
        <p:nvSpPr>
          <p:cNvPr id="3" name="Content Placeholder 2"/>
          <p:cNvSpPr>
            <a:spLocks noGrp="1"/>
          </p:cNvSpPr>
          <p:nvPr>
            <p:ph idx="1"/>
          </p:nvPr>
        </p:nvSpPr>
        <p:spPr/>
        <p:txBody>
          <a:bodyPr/>
          <a:lstStyle/>
          <a:p>
            <a:r>
              <a:rPr lang="en-US" dirty="0" smtClean="0"/>
              <a:t>Anatomy </a:t>
            </a:r>
          </a:p>
          <a:p>
            <a:endParaRPr lang="en-US" dirty="0" smtClean="0"/>
          </a:p>
          <a:p>
            <a:endParaRPr lang="en-US" dirty="0" smtClean="0"/>
          </a:p>
          <a:p>
            <a:endParaRPr lang="en-US" dirty="0" smtClean="0"/>
          </a:p>
          <a:p>
            <a:r>
              <a:rPr lang="en-US" dirty="0" smtClean="0"/>
              <a:t>Biomechanics</a:t>
            </a:r>
          </a:p>
          <a:p>
            <a:pPr lvl="1"/>
            <a:r>
              <a:rPr lang="en-US" dirty="0" smtClean="0"/>
              <a:t>Resistance of forward motion </a:t>
            </a:r>
          </a:p>
          <a:p>
            <a:endParaRPr lang="en-US" dirty="0" smtClean="0"/>
          </a:p>
          <a:p>
            <a:endParaRPr lang="en-US" dirty="0" smtClean="0"/>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95800" y="1586345"/>
            <a:ext cx="3810000" cy="2943226"/>
          </a:xfrm>
          <a:prstGeom prst="rect">
            <a:avLst/>
          </a:prstGeom>
        </p:spPr>
      </p:pic>
    </p:spTree>
    <p:extLst>
      <p:ext uri="{BB962C8B-B14F-4D97-AF65-F5344CB8AC3E}">
        <p14:creationId xmlns:p14="http://schemas.microsoft.com/office/powerpoint/2010/main" val="520504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US" altLang="en-US" dirty="0" smtClean="0"/>
              <a:t>ACL Injury</a:t>
            </a:r>
            <a:endParaRPr lang="en-US" altLang="en-US" dirty="0"/>
          </a:p>
        </p:txBody>
      </p:sp>
      <p:sp>
        <p:nvSpPr>
          <p:cNvPr id="4099" name="Content Placeholder 2"/>
          <p:cNvSpPr>
            <a:spLocks noGrp="1"/>
          </p:cNvSpPr>
          <p:nvPr>
            <p:ph idx="1"/>
          </p:nvPr>
        </p:nvSpPr>
        <p:spPr/>
        <p:txBody>
          <a:bodyPr/>
          <a:lstStyle/>
          <a:p>
            <a:pPr eaLnBrk="1" hangingPunct="1"/>
            <a:r>
              <a:rPr lang="en-US" altLang="en-US" dirty="0" smtClean="0"/>
              <a:t>200,000 tears/year </a:t>
            </a:r>
          </a:p>
          <a:p>
            <a:pPr eaLnBrk="1" hangingPunct="1"/>
            <a:r>
              <a:rPr lang="en-US" altLang="en-US" dirty="0" smtClean="0"/>
              <a:t>Non-contact injury in soccer players</a:t>
            </a:r>
          </a:p>
          <a:p>
            <a:pPr eaLnBrk="1" hangingPunct="1"/>
            <a:endParaRPr lang="en-US" altLang="en-US" dirty="0" smtClean="0"/>
          </a:p>
          <a:p>
            <a:pPr eaLnBrk="1" hangingPunct="1"/>
            <a:r>
              <a:rPr lang="en-US" altLang="en-US" dirty="0" smtClean="0"/>
              <a:t>Rick Factors</a:t>
            </a:r>
          </a:p>
          <a:p>
            <a:pPr lvl="2" eaLnBrk="1" hangingPunct="1"/>
            <a:r>
              <a:rPr lang="en-US" altLang="en-US" dirty="0" smtClean="0"/>
              <a:t>Higher in females</a:t>
            </a:r>
          </a:p>
          <a:p>
            <a:pPr lvl="2" eaLnBrk="1" hangingPunct="1"/>
            <a:r>
              <a:rPr lang="en-US" altLang="en-US" dirty="0" smtClean="0"/>
              <a:t>Motion of knee </a:t>
            </a:r>
          </a:p>
          <a:p>
            <a:pPr lvl="2" eaLnBrk="1" hangingPunct="1"/>
            <a:r>
              <a:rPr lang="en-US" altLang="en-US" dirty="0" smtClean="0"/>
              <a:t>Difference of strength </a:t>
            </a:r>
            <a:endParaRPr lang="en-US" altLang="en-US" dirty="0"/>
          </a:p>
        </p:txBody>
      </p:sp>
      <p:pic>
        <p:nvPicPr>
          <p:cNvPr id="5" name="Picture 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927948" y="2819400"/>
            <a:ext cx="2606452" cy="304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9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9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099">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09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Prevention </a:t>
            </a:r>
            <a:endParaRPr lang="en-US" dirty="0"/>
          </a:p>
        </p:txBody>
      </p:sp>
      <p:sp>
        <p:nvSpPr>
          <p:cNvPr id="3" name="Content Placeholder 2"/>
          <p:cNvSpPr>
            <a:spLocks noGrp="1"/>
          </p:cNvSpPr>
          <p:nvPr>
            <p:ph idx="1"/>
          </p:nvPr>
        </p:nvSpPr>
        <p:spPr/>
        <p:txBody>
          <a:bodyPr/>
          <a:lstStyle/>
          <a:p>
            <a:endParaRPr lang="en-US" dirty="0"/>
          </a:p>
          <a:p>
            <a:r>
              <a:rPr lang="en-US" dirty="0" err="1" smtClean="0"/>
              <a:t>Fifa</a:t>
            </a:r>
            <a:r>
              <a:rPr lang="en-US" dirty="0" smtClean="0"/>
              <a:t> 11+</a:t>
            </a:r>
          </a:p>
          <a:p>
            <a:pPr lvl="1"/>
            <a:r>
              <a:rPr lang="en-US" dirty="0" smtClean="0"/>
              <a:t>3 levels of progression</a:t>
            </a:r>
          </a:p>
          <a:p>
            <a:pPr lvl="1"/>
            <a:r>
              <a:rPr lang="en-US" dirty="0" smtClean="0"/>
              <a:t>Research</a:t>
            </a:r>
          </a:p>
          <a:p>
            <a:pPr lvl="1"/>
            <a:r>
              <a:rPr lang="en-US" dirty="0" smtClean="0"/>
              <a:t>Growing body of Evidence </a:t>
            </a:r>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34000" y="1066800"/>
            <a:ext cx="3517499" cy="4923439"/>
          </a:xfrm>
          <a:prstGeom prst="rect">
            <a:avLst/>
          </a:prstGeom>
        </p:spPr>
      </p:pic>
    </p:spTree>
    <p:extLst>
      <p:ext uri="{BB962C8B-B14F-4D97-AF65-F5344CB8AC3E}">
        <p14:creationId xmlns:p14="http://schemas.microsoft.com/office/powerpoint/2010/main" val="986365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makes this study different </a:t>
            </a:r>
            <a:endParaRPr lang="en-US" dirty="0"/>
          </a:p>
        </p:txBody>
      </p:sp>
      <p:sp>
        <p:nvSpPr>
          <p:cNvPr id="3" name="Content Placeholder 2"/>
          <p:cNvSpPr>
            <a:spLocks noGrp="1"/>
          </p:cNvSpPr>
          <p:nvPr>
            <p:ph idx="1"/>
          </p:nvPr>
        </p:nvSpPr>
        <p:spPr/>
        <p:txBody>
          <a:bodyPr/>
          <a:lstStyle/>
          <a:p>
            <a:r>
              <a:rPr lang="en-US" dirty="0" smtClean="0"/>
              <a:t>The factor of age </a:t>
            </a:r>
          </a:p>
          <a:p>
            <a:r>
              <a:rPr lang="en-US" dirty="0" err="1" smtClean="0"/>
              <a:t>Fifa</a:t>
            </a:r>
            <a:r>
              <a:rPr lang="en-US" dirty="0" smtClean="0"/>
              <a:t> 11+ on females </a:t>
            </a:r>
          </a:p>
          <a:p>
            <a:r>
              <a:rPr lang="en-US" dirty="0" smtClean="0"/>
              <a:t>Motion analysis</a:t>
            </a:r>
          </a:p>
          <a:p>
            <a:pPr lvl="1"/>
            <a:r>
              <a:rPr lang="en-US" dirty="0" err="1" smtClean="0"/>
              <a:t>Noraxon</a:t>
            </a:r>
            <a:endParaRPr lang="en-US" dirty="0"/>
          </a:p>
        </p:txBody>
      </p:sp>
      <p:pic>
        <p:nvPicPr>
          <p:cNvPr id="4" name="Picture 3" descr="Screen Shot 2014-09-07 at 8.15.11 A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16036" y="2687782"/>
            <a:ext cx="5105400" cy="3200400"/>
          </a:xfrm>
          <a:prstGeom prst="rect">
            <a:avLst/>
          </a:prstGeom>
        </p:spPr>
      </p:pic>
      <p:sp>
        <p:nvSpPr>
          <p:cNvPr id="5" name="TextBox 4"/>
          <p:cNvSpPr txBox="1"/>
          <p:nvPr/>
        </p:nvSpPr>
        <p:spPr>
          <a:xfrm>
            <a:off x="5029200" y="5888182"/>
            <a:ext cx="2895600" cy="553998"/>
          </a:xfrm>
          <a:prstGeom prst="rect">
            <a:avLst/>
          </a:prstGeom>
          <a:noFill/>
        </p:spPr>
        <p:txBody>
          <a:bodyPr wrap="square" rtlCol="0">
            <a:spAutoFit/>
          </a:bodyPr>
          <a:lstStyle/>
          <a:p>
            <a:r>
              <a:rPr lang="en-US" sz="1200" dirty="0" smtClean="0"/>
              <a:t>Dowell </a:t>
            </a:r>
            <a:r>
              <a:rPr lang="en-US" sz="1200" dirty="0"/>
              <a:t>et al. AJSM. 2014</a:t>
            </a:r>
          </a:p>
          <a:p>
            <a:endParaRPr lang="en-US" dirty="0"/>
          </a:p>
        </p:txBody>
      </p:sp>
    </p:spTree>
    <p:extLst>
      <p:ext uri="{BB962C8B-B14F-4D97-AF65-F5344CB8AC3E}">
        <p14:creationId xmlns:p14="http://schemas.microsoft.com/office/powerpoint/2010/main" val="1438049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 </a:t>
            </a:r>
            <a:endParaRPr lang="en-US" dirty="0"/>
          </a:p>
        </p:txBody>
      </p:sp>
      <p:sp>
        <p:nvSpPr>
          <p:cNvPr id="3" name="Content Placeholder 2"/>
          <p:cNvSpPr>
            <a:spLocks noGrp="1"/>
          </p:cNvSpPr>
          <p:nvPr>
            <p:ph sz="half" idx="1"/>
          </p:nvPr>
        </p:nvSpPr>
        <p:spPr>
          <a:xfrm>
            <a:off x="533400" y="1219200"/>
            <a:ext cx="4038600" cy="4267200"/>
          </a:xfrm>
        </p:spPr>
        <p:txBody>
          <a:bodyPr/>
          <a:lstStyle/>
          <a:p>
            <a:r>
              <a:rPr lang="en-US" dirty="0" smtClean="0"/>
              <a:t>Prospective Cohort </a:t>
            </a:r>
          </a:p>
          <a:p>
            <a:pPr lvl="2"/>
            <a:r>
              <a:rPr lang="en-US" dirty="0" smtClean="0"/>
              <a:t>300 females 14-16 years old</a:t>
            </a:r>
          </a:p>
          <a:p>
            <a:pPr lvl="3"/>
            <a:endParaRPr lang="en-US" dirty="0" smtClean="0"/>
          </a:p>
          <a:p>
            <a:r>
              <a:rPr lang="en-US" dirty="0" smtClean="0"/>
              <a:t>Inclusion Criteria </a:t>
            </a:r>
          </a:p>
          <a:p>
            <a:endParaRPr lang="en-US" dirty="0" smtClean="0"/>
          </a:p>
          <a:p>
            <a:r>
              <a:rPr lang="en-US" dirty="0" smtClean="0"/>
              <a:t>Exclusion Criteria </a:t>
            </a:r>
          </a:p>
          <a:p>
            <a:endParaRPr lang="en-US" dirty="0"/>
          </a:p>
          <a:p>
            <a:endParaRPr lang="en-US" dirty="0" smtClean="0"/>
          </a:p>
          <a:p>
            <a:pPr lvl="2"/>
            <a:endParaRPr lang="en-US" dirty="0"/>
          </a:p>
        </p:txBody>
      </p:sp>
      <p:sp>
        <p:nvSpPr>
          <p:cNvPr id="4" name="Content Placeholder 3"/>
          <p:cNvSpPr>
            <a:spLocks noGrp="1"/>
          </p:cNvSpPr>
          <p:nvPr>
            <p:ph sz="half" idx="2"/>
          </p:nvPr>
        </p:nvSpPr>
        <p:spPr>
          <a:xfrm>
            <a:off x="4876800" y="1219200"/>
            <a:ext cx="4038600" cy="4267200"/>
          </a:xfrm>
        </p:spPr>
        <p:txBody>
          <a:bodyPr/>
          <a:lstStyle/>
          <a:p>
            <a:r>
              <a:rPr lang="en-US" dirty="0" smtClean="0"/>
              <a:t>Time frame</a:t>
            </a:r>
          </a:p>
          <a:p>
            <a:pPr lvl="1"/>
            <a:r>
              <a:rPr lang="en-US" dirty="0" smtClean="0"/>
              <a:t>Pretest</a:t>
            </a:r>
          </a:p>
          <a:p>
            <a:pPr lvl="1"/>
            <a:r>
              <a:rPr lang="en-US" dirty="0" smtClean="0"/>
              <a:t>10 week</a:t>
            </a:r>
          </a:p>
          <a:p>
            <a:pPr lvl="1"/>
            <a:r>
              <a:rPr lang="en-US" dirty="0" smtClean="0"/>
              <a:t>6 month  </a:t>
            </a:r>
          </a:p>
          <a:p>
            <a:pPr lvl="1"/>
            <a:endParaRPr lang="en-US" dirty="0"/>
          </a:p>
        </p:txBody>
      </p:sp>
    </p:spTree>
    <p:extLst>
      <p:ext uri="{BB962C8B-B14F-4D97-AF65-F5344CB8AC3E}">
        <p14:creationId xmlns:p14="http://schemas.microsoft.com/office/powerpoint/2010/main" val="169201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Measurements </a:t>
            </a:r>
            <a:endParaRPr lang="en-US" dirty="0"/>
          </a:p>
        </p:txBody>
      </p:sp>
      <p:sp>
        <p:nvSpPr>
          <p:cNvPr id="6" name="Content Placeholder 5"/>
          <p:cNvSpPr>
            <a:spLocks noGrp="1"/>
          </p:cNvSpPr>
          <p:nvPr>
            <p:ph idx="1"/>
          </p:nvPr>
        </p:nvSpPr>
        <p:spPr/>
        <p:txBody>
          <a:bodyPr/>
          <a:lstStyle/>
          <a:p>
            <a:r>
              <a:rPr lang="en-US" dirty="0" err="1" smtClean="0"/>
              <a:t>Noraxon</a:t>
            </a:r>
            <a:endParaRPr lang="en-US" dirty="0" smtClean="0"/>
          </a:p>
          <a:p>
            <a:pPr lvl="1"/>
            <a:r>
              <a:rPr lang="en-US" dirty="0" smtClean="0"/>
              <a:t>Degree of valgus deformity </a:t>
            </a:r>
          </a:p>
          <a:p>
            <a:pPr lvl="1"/>
            <a:r>
              <a:rPr lang="en-US" dirty="0" smtClean="0"/>
              <a:t>Numerous readings </a:t>
            </a:r>
          </a:p>
          <a:p>
            <a:pPr lvl="2"/>
            <a:endParaRPr lang="en-US" dirty="0"/>
          </a:p>
          <a:p>
            <a:r>
              <a:rPr lang="en-US" dirty="0" smtClean="0"/>
              <a:t>Return to play tests </a:t>
            </a:r>
          </a:p>
          <a:p>
            <a:pPr lvl="1"/>
            <a:r>
              <a:rPr lang="en-US" dirty="0" smtClean="0"/>
              <a:t>Y-test</a:t>
            </a:r>
          </a:p>
          <a:p>
            <a:pPr lvl="1"/>
            <a:r>
              <a:rPr lang="en-US" dirty="0" smtClean="0"/>
              <a:t>Dropdown </a:t>
            </a:r>
          </a:p>
          <a:p>
            <a:pPr lvl="1"/>
            <a:r>
              <a:rPr lang="en-US" dirty="0" smtClean="0"/>
              <a:t>Hop test  </a:t>
            </a:r>
            <a:endParaRPr lang="en-US" dirty="0"/>
          </a:p>
        </p:txBody>
      </p:sp>
      <p:pic>
        <p:nvPicPr>
          <p:cNvPr id="7" name="Picture 6"/>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662197" y="561269"/>
            <a:ext cx="2109281" cy="2608847"/>
          </a:xfrm>
          <a:prstGeom prst="rect">
            <a:avLst/>
          </a:prstGeom>
        </p:spPr>
      </p:pic>
      <p:pic>
        <p:nvPicPr>
          <p:cNvPr id="8" name="Picture 7"/>
          <p:cNvPicPr>
            <a:picLocks noChangeAspect="1"/>
          </p:cNvPicPr>
          <p:nvPr/>
        </p:nvPicPr>
        <p:blipFill>
          <a:blip r:embed="rId3"/>
          <a:stretch>
            <a:fillRect/>
          </a:stretch>
        </p:blipFill>
        <p:spPr>
          <a:xfrm>
            <a:off x="5029200" y="3179762"/>
            <a:ext cx="2687638" cy="2687638"/>
          </a:xfrm>
          <a:prstGeom prst="rect">
            <a:avLst/>
          </a:prstGeom>
        </p:spPr>
      </p:pic>
    </p:spTree>
    <p:extLst>
      <p:ext uri="{BB962C8B-B14F-4D97-AF65-F5344CB8AC3E}">
        <p14:creationId xmlns:p14="http://schemas.microsoft.com/office/powerpoint/2010/main" val="338530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1882</TotalTime>
  <Words>223</Words>
  <Application>Microsoft Macintosh PowerPoint</Application>
  <PresentationFormat>On-screen Show (4:3)</PresentationFormat>
  <Paragraphs>85</Paragraphs>
  <Slides>13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Calibri</vt:lpstr>
      <vt:lpstr>Helvetica</vt:lpstr>
      <vt:lpstr>Helvetica Condensed</vt:lpstr>
      <vt:lpstr>Arial</vt:lpstr>
      <vt:lpstr>Office Theme</vt:lpstr>
      <vt:lpstr>Efficacy of Fifa 11+ Program in Young Female Soccer Players</vt:lpstr>
      <vt:lpstr>Disclosures </vt:lpstr>
      <vt:lpstr>Research Question </vt:lpstr>
      <vt:lpstr>The Anterior Cruciate Ligament (ACL)</vt:lpstr>
      <vt:lpstr>ACL Injury</vt:lpstr>
      <vt:lpstr>Prevention </vt:lpstr>
      <vt:lpstr>What makes this study different </vt:lpstr>
      <vt:lpstr>Methods </vt:lpstr>
      <vt:lpstr>Measurements </vt:lpstr>
      <vt:lpstr>Initial Results </vt:lpstr>
      <vt:lpstr>References </vt:lpstr>
      <vt:lpstr>Acknowledgement  The Clinical Research Training Center is supported by Grants Numbers UL1 TR000448, KL2 TR000450 and TL1 TR000449 from the National Center for Advancing Translational Sciences at the National Institutes of Health</vt:lpstr>
      <vt:lpstr>Thank You</vt:lpstr>
    </vt:vector>
  </TitlesOfParts>
  <Company>Hewlett-Packard</Company>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Jae</dc:creator>
  <cp:lastModifiedBy>Jack Hallmark</cp:lastModifiedBy>
  <cp:revision>45</cp:revision>
  <dcterms:created xsi:type="dcterms:W3CDTF">2009-11-02T19:27:48Z</dcterms:created>
  <dcterms:modified xsi:type="dcterms:W3CDTF">2017-07-25T14:22:46Z</dcterms:modified>
</cp:coreProperties>
</file>