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Playfair Display"/>
      <p:regular r:id="rId24"/>
      <p:bold r:id="rId25"/>
      <p:italic r:id="rId26"/>
      <p:boldItalic r:id="rId27"/>
    </p:embeddedFont>
    <p:embeddedFont>
      <p:font typeface="Montserrat"/>
      <p:regular r:id="rId28"/>
      <p:bold r:id="rId29"/>
      <p:italic r:id="rId30"/>
      <p:boldItalic r:id="rId31"/>
    </p:embeddedFont>
    <p:embeddedFont>
      <p:font typeface="Oswald"/>
      <p:regular r:id="rId32"/>
      <p:bold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PlayfairDisplay-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layfairDisplay-italic.fntdata"/><Relationship Id="rId25" Type="http://schemas.openxmlformats.org/officeDocument/2006/relationships/font" Target="fonts/PlayfairDisplay-bold.fntdata"/><Relationship Id="rId28" Type="http://schemas.openxmlformats.org/officeDocument/2006/relationships/font" Target="fonts/Montserrat-regular.fntdata"/><Relationship Id="rId27" Type="http://schemas.openxmlformats.org/officeDocument/2006/relationships/font" Target="fonts/PlayfairDisplay-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boldItalic.fntdata"/><Relationship Id="rId30" Type="http://schemas.openxmlformats.org/officeDocument/2006/relationships/font" Target="fonts/Montserrat-italic.fntdata"/><Relationship Id="rId11" Type="http://schemas.openxmlformats.org/officeDocument/2006/relationships/slide" Target="slides/slide6.xml"/><Relationship Id="rId33" Type="http://schemas.openxmlformats.org/officeDocument/2006/relationships/font" Target="fonts/Oswald-bold.fntdata"/><Relationship Id="rId10" Type="http://schemas.openxmlformats.org/officeDocument/2006/relationships/slide" Target="slides/slide5.xml"/><Relationship Id="rId32" Type="http://schemas.openxmlformats.org/officeDocument/2006/relationships/font" Target="fonts/Oswald-regular.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432ff49033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432ff49033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44ad8015d3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44ad8015d3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63bfb3d45b5e295d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63bfb3d45b5e295d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4317ec9116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4317ec9116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44ad8015d3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44ad8015d3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43305c85b7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43305c85b7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63bfb3d45b5e295d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63bfb3d45b5e295d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43305c85b7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43305c85b7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63bfb3d45b5e295d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63bfb3d45b5e295d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g63bfb3d45b5e295d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63bfb3d45b5e295d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g63bfb3d45b5e295d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63bfb3d45b5e295d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43225b9823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43225b9823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63bfb3d45b5e295d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63bfb3d45b5e295d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44ad8015d3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44ad8015d3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4317ec9116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4317ec9116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4317ec9116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4317ec9116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4317ec9116_6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4317ec9116_6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4358475" y="0"/>
            <a:ext cx="3853200" cy="5143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44250" y="1403850"/>
            <a:ext cx="8455500" cy="2146800"/>
          </a:xfrm>
          <a:prstGeom prst="rect">
            <a:avLst/>
          </a:prstGeom>
          <a:solidFill>
            <a:srgbClr val="FFFFFF"/>
          </a:solidFill>
        </p:spPr>
        <p:txBody>
          <a:bodyPr anchorCtr="0" anchor="ctr" bIns="91425" lIns="91425" spcFirstLastPara="1" rIns="91425" wrap="square" tIns="91425"/>
          <a:lstStyle>
            <a:lvl1pPr lvl="0" algn="ctr">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13" name="Google Shape;13;p2"/>
          <p:cNvSpPr txBox="1"/>
          <p:nvPr>
            <p:ph idx="1" type="subTitle"/>
          </p:nvPr>
        </p:nvSpPr>
        <p:spPr>
          <a:xfrm>
            <a:off x="344250" y="3550650"/>
            <a:ext cx="4910100" cy="577800"/>
          </a:xfrm>
          <a:prstGeom prst="rect">
            <a:avLst/>
          </a:prstGeom>
          <a:solidFill>
            <a:schemeClr val="dk2"/>
          </a:solidFill>
        </p:spPr>
        <p:txBody>
          <a:bodyPr anchorCtr="0" anchor="ctr" bIns="91425" lIns="91425" spcFirstLastPara="1" rIns="91425" wrap="square" tIns="91425"/>
          <a:lstStyle>
            <a:lvl1pPr lv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14" name="Google Shape;14;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999925"/>
            <a:ext cx="8520600" cy="2146200"/>
          </a:xfrm>
          <a:prstGeom prst="rect">
            <a:avLst/>
          </a:prstGeom>
        </p:spPr>
        <p:txBody>
          <a:bodyPr anchorCtr="0" anchor="b" bIns="91425" lIns="91425" spcFirstLastPara="1" rIns="91425" wrap="square" tIns="91425"/>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p:nvPr>
            <p:ph idx="1" type="body"/>
          </p:nvPr>
        </p:nvSpPr>
        <p:spPr>
          <a:xfrm>
            <a:off x="311700" y="32284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highlight>
                  <a:schemeClr val="dk1"/>
                </a:highlight>
              </a:defRPr>
            </a:lvl1pPr>
            <a:lvl2pPr indent="-317500" lvl="1" marL="914400" algn="ctr">
              <a:spcBef>
                <a:spcPts val="1600"/>
              </a:spcBef>
              <a:spcAft>
                <a:spcPts val="0"/>
              </a:spcAft>
              <a:buSzPts val="1400"/>
              <a:buChar char="○"/>
              <a:defRPr>
                <a:highlight>
                  <a:schemeClr val="dk1"/>
                </a:highlight>
              </a:defRPr>
            </a:lvl2pPr>
            <a:lvl3pPr indent="-317500" lvl="2" marL="1371600" algn="ctr">
              <a:spcBef>
                <a:spcPts val="1600"/>
              </a:spcBef>
              <a:spcAft>
                <a:spcPts val="0"/>
              </a:spcAft>
              <a:buSzPts val="1400"/>
              <a:buChar char="■"/>
              <a:defRPr>
                <a:highlight>
                  <a:schemeClr val="dk1"/>
                </a:highlight>
              </a:defRPr>
            </a:lvl3pPr>
            <a:lvl4pPr indent="-317500" lvl="3" marL="1828800" algn="ctr">
              <a:spcBef>
                <a:spcPts val="1600"/>
              </a:spcBef>
              <a:spcAft>
                <a:spcPts val="0"/>
              </a:spcAft>
              <a:buSzPts val="1400"/>
              <a:buChar char="●"/>
              <a:defRPr>
                <a:highlight>
                  <a:schemeClr val="dk1"/>
                </a:highlight>
              </a:defRPr>
            </a:lvl4pPr>
            <a:lvl5pPr indent="-317500" lvl="4" marL="2286000" algn="ctr">
              <a:spcBef>
                <a:spcPts val="1600"/>
              </a:spcBef>
              <a:spcAft>
                <a:spcPts val="0"/>
              </a:spcAft>
              <a:buSzPts val="1400"/>
              <a:buChar char="○"/>
              <a:defRPr>
                <a:highlight>
                  <a:schemeClr val="dk1"/>
                </a:highlight>
              </a:defRPr>
            </a:lvl5pPr>
            <a:lvl6pPr indent="-317500" lvl="5" marL="2743200" algn="ctr">
              <a:spcBef>
                <a:spcPts val="1600"/>
              </a:spcBef>
              <a:spcAft>
                <a:spcPts val="0"/>
              </a:spcAft>
              <a:buSzPts val="1400"/>
              <a:buChar char="■"/>
              <a:defRPr>
                <a:highlight>
                  <a:schemeClr val="dk1"/>
                </a:highlight>
              </a:defRPr>
            </a:lvl6pPr>
            <a:lvl7pPr indent="-317500" lvl="6" marL="3200400" algn="ctr">
              <a:spcBef>
                <a:spcPts val="1600"/>
              </a:spcBef>
              <a:spcAft>
                <a:spcPts val="0"/>
              </a:spcAft>
              <a:buSzPts val="1400"/>
              <a:buChar char="●"/>
              <a:defRPr>
                <a:highlight>
                  <a:schemeClr val="dk1"/>
                </a:highlight>
              </a:defRPr>
            </a:lvl7pPr>
            <a:lvl8pPr indent="-317500" lvl="7" marL="3657600" algn="ctr">
              <a:spcBef>
                <a:spcPts val="1600"/>
              </a:spcBef>
              <a:spcAft>
                <a:spcPts val="0"/>
              </a:spcAft>
              <a:buSzPts val="1400"/>
              <a:buChar char="○"/>
              <a:defRPr>
                <a:highlight>
                  <a:schemeClr val="dk1"/>
                </a:highlight>
              </a:defRPr>
            </a:lvl8pPr>
            <a:lvl9pPr indent="-317500" lvl="8" marL="4114800" algn="ctr">
              <a:spcBef>
                <a:spcPts val="1600"/>
              </a:spcBef>
              <a:spcAft>
                <a:spcPts val="1600"/>
              </a:spcAft>
              <a:buSzPts val="1400"/>
              <a:buChar char="■"/>
              <a:defRPr>
                <a:highlight>
                  <a:schemeClr val="dk1"/>
                </a:highlight>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5"/>
        </a:solidFill>
      </p:bgPr>
    </p:bg>
    <p:spTree>
      <p:nvGrpSpPr>
        <p:cNvPr id="15"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lstStyle>
            <a:lvl1pPr lv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18" name="Google Shape;18;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 name="Google Shape;21;p4"/>
          <p:cNvSpPr txBox="1"/>
          <p:nvPr>
            <p:ph idx="1" type="body"/>
          </p:nvPr>
        </p:nvSpPr>
        <p:spPr>
          <a:xfrm>
            <a:off x="311700" y="1234075"/>
            <a:ext cx="8520600" cy="33348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 name="Google Shape;25;p5"/>
          <p:cNvSpPr txBox="1"/>
          <p:nvPr>
            <p:ph idx="1" type="body"/>
          </p:nvPr>
        </p:nvSpPr>
        <p:spPr>
          <a:xfrm>
            <a:off x="311700" y="1234050"/>
            <a:ext cx="3999900" cy="33348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234050"/>
            <a:ext cx="3999900" cy="33348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Google Shape;30;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37" name="Google Shape;37;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9"/>
          <p:cNvSpPr txBox="1"/>
          <p:nvPr>
            <p:ph type="title"/>
          </p:nvPr>
        </p:nvSpPr>
        <p:spPr>
          <a:xfrm>
            <a:off x="265500" y="1081675"/>
            <a:ext cx="4045200" cy="17862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9214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highlight>
                  <a:schemeClr val="lt1"/>
                </a:highlight>
              </a:defRPr>
            </a:lvl1pPr>
            <a:lvl2pPr indent="-317500" lvl="1" marL="914400">
              <a:spcBef>
                <a:spcPts val="1600"/>
              </a:spcBef>
              <a:spcAft>
                <a:spcPts val="0"/>
              </a:spcAft>
              <a:buSzPts val="1400"/>
              <a:buChar char="○"/>
              <a:defRPr>
                <a:highlight>
                  <a:schemeClr val="lt1"/>
                </a:highlight>
              </a:defRPr>
            </a:lvl2pPr>
            <a:lvl3pPr indent="-317500" lvl="2" marL="1371600">
              <a:spcBef>
                <a:spcPts val="1600"/>
              </a:spcBef>
              <a:spcAft>
                <a:spcPts val="0"/>
              </a:spcAft>
              <a:buSzPts val="1400"/>
              <a:buChar char="■"/>
              <a:defRPr>
                <a:highlight>
                  <a:schemeClr val="lt1"/>
                </a:highlight>
              </a:defRPr>
            </a:lvl3pPr>
            <a:lvl4pPr indent="-317500" lvl="3" marL="1828800">
              <a:spcBef>
                <a:spcPts val="1600"/>
              </a:spcBef>
              <a:spcAft>
                <a:spcPts val="0"/>
              </a:spcAft>
              <a:buSzPts val="1400"/>
              <a:buChar char="●"/>
              <a:defRPr>
                <a:highlight>
                  <a:schemeClr val="lt1"/>
                </a:highlight>
              </a:defRPr>
            </a:lvl4pPr>
            <a:lvl5pPr indent="-317500" lvl="4" marL="2286000">
              <a:spcBef>
                <a:spcPts val="1600"/>
              </a:spcBef>
              <a:spcAft>
                <a:spcPts val="0"/>
              </a:spcAft>
              <a:buSzPts val="1400"/>
              <a:buChar char="○"/>
              <a:defRPr>
                <a:highlight>
                  <a:schemeClr val="lt1"/>
                </a:highlight>
              </a:defRPr>
            </a:lvl5pPr>
            <a:lvl6pPr indent="-317500" lvl="5" marL="2743200">
              <a:spcBef>
                <a:spcPts val="1600"/>
              </a:spcBef>
              <a:spcAft>
                <a:spcPts val="0"/>
              </a:spcAft>
              <a:buSzPts val="1400"/>
              <a:buChar char="■"/>
              <a:defRPr>
                <a:highlight>
                  <a:schemeClr val="lt1"/>
                </a:highlight>
              </a:defRPr>
            </a:lvl6pPr>
            <a:lvl7pPr indent="-317500" lvl="6" marL="3200400">
              <a:spcBef>
                <a:spcPts val="1600"/>
              </a:spcBef>
              <a:spcAft>
                <a:spcPts val="0"/>
              </a:spcAft>
              <a:buSzPts val="1400"/>
              <a:buChar char="●"/>
              <a:defRPr>
                <a:highlight>
                  <a:schemeClr val="lt1"/>
                </a:highlight>
              </a:defRPr>
            </a:lvl7pPr>
            <a:lvl8pPr indent="-317500" lvl="7" marL="3657600">
              <a:spcBef>
                <a:spcPts val="1600"/>
              </a:spcBef>
              <a:spcAft>
                <a:spcPts val="0"/>
              </a:spcAft>
              <a:buSzPts val="1400"/>
              <a:buChar char="○"/>
              <a:defRPr>
                <a:highlight>
                  <a:schemeClr val="lt1"/>
                </a:highlight>
              </a:defRPr>
            </a:lvl8pPr>
            <a:lvl9pPr indent="-317500" lvl="8" marL="4114800">
              <a:spcBef>
                <a:spcPts val="1600"/>
              </a:spcBef>
              <a:spcAft>
                <a:spcPts val="1600"/>
              </a:spcAft>
              <a:buSzPts val="1400"/>
              <a:buChar char="■"/>
              <a:defRPr>
                <a:highlight>
                  <a:schemeClr val="lt1"/>
                </a:highlight>
              </a:defRPr>
            </a:lvl9pPr>
          </a:lstStyle>
          <a:p/>
        </p:txBody>
      </p:sp>
      <p:sp>
        <p:nvSpPr>
          <p:cNvPr id="44" name="Google Shape;44;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highlight>
                  <a:schemeClr val="dk1"/>
                </a:highlight>
              </a:defRPr>
            </a:lvl1pPr>
          </a:lstStyle>
          <a:p/>
        </p:txBody>
      </p:sp>
      <p:sp>
        <p:nvSpPr>
          <p:cNvPr id="47" name="Google Shape;47;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op">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7" name="Google Shape;7;p1"/>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indent="-317500" lvl="1" marL="9144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indent="-317500" lvl="2" marL="13716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indent="-317500" lvl="3" marL="18288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indent="-317500" lvl="4" marL="22860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indent="-317500" lvl="5" marL="27432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indent="-317500" lvl="6" marL="32004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indent="-317500" lvl="7" marL="36576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indent="-317500" lvl="8" marL="4114800">
              <a:lnSpc>
                <a:spcPct val="115000"/>
              </a:lnSpc>
              <a:spcBef>
                <a:spcPts val="1600"/>
              </a:spcBef>
              <a:spcAft>
                <a:spcPts val="160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jpg"/><Relationship Id="rId4" Type="http://schemas.openxmlformats.org/officeDocument/2006/relationships/hyperlink" Target="http://www.youtube.com/watch?v=Fq2CvmgoO7I" TargetMode="External"/><Relationship Id="rId5"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1.jpg"/><Relationship Id="rId4" Type="http://schemas.openxmlformats.org/officeDocument/2006/relationships/image" Target="../media/image6.jpg"/><Relationship Id="rId5"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 Id="rId3" Type="http://schemas.openxmlformats.org/officeDocument/2006/relationships/hyperlink" Target="http://www.washingtonpost.com/news/early-lea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www.youtube.com/watch?v=PbbUoa_zxv4" TargetMode="External"/><Relationship Id="rId4" Type="http://schemas.openxmlformats.org/officeDocument/2006/relationships/image" Target="../media/image7.jpg"/><Relationship Id="rId5" Type="http://schemas.openxmlformats.org/officeDocument/2006/relationships/hyperlink" Target="http://www.youtube.com/watch?v=mM51sTEK95E" TargetMode="External"/><Relationship Id="rId6"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2.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 name="Shape 57"/>
        <p:cNvGrpSpPr/>
        <p:nvPr/>
      </p:nvGrpSpPr>
      <p:grpSpPr>
        <a:xfrm>
          <a:off x="0" y="0"/>
          <a:ext cx="0" cy="0"/>
          <a:chOff x="0" y="0"/>
          <a:chExt cx="0" cy="0"/>
        </a:xfrm>
      </p:grpSpPr>
      <p:sp>
        <p:nvSpPr>
          <p:cNvPr id="58" name="Google Shape;58;p13"/>
          <p:cNvSpPr txBox="1"/>
          <p:nvPr>
            <p:ph type="ctrTitle"/>
          </p:nvPr>
        </p:nvSpPr>
        <p:spPr>
          <a:xfrm>
            <a:off x="344250" y="1403850"/>
            <a:ext cx="8455500" cy="214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Critical Engagement</a:t>
            </a:r>
            <a:endParaRPr/>
          </a:p>
        </p:txBody>
      </p:sp>
      <p:sp>
        <p:nvSpPr>
          <p:cNvPr id="59" name="Google Shape;59;p13"/>
          <p:cNvSpPr txBox="1"/>
          <p:nvPr>
            <p:ph idx="1" type="subTitle"/>
          </p:nvPr>
        </p:nvSpPr>
        <p:spPr>
          <a:xfrm>
            <a:off x="344250" y="3550650"/>
            <a:ext cx="49101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400"/>
              <a:t>Sean Bennington, Tate Henrikson, Nicolete Moyo, Justin Porter, Mason Sargent</a:t>
            </a:r>
            <a:endParaRPr sz="1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5"/>
        </a:solidFill>
      </p:bgPr>
    </p:bg>
    <p:spTree>
      <p:nvGrpSpPr>
        <p:cNvPr id="120" name="Shape 120"/>
        <p:cNvGrpSpPr/>
        <p:nvPr/>
      </p:nvGrpSpPr>
      <p:grpSpPr>
        <a:xfrm>
          <a:off x="0" y="0"/>
          <a:ext cx="0" cy="0"/>
          <a:chOff x="0" y="0"/>
          <a:chExt cx="0" cy="0"/>
        </a:xfrm>
      </p:grpSpPr>
      <p:sp>
        <p:nvSpPr>
          <p:cNvPr id="121" name="Google Shape;121;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layfair Display"/>
                <a:ea typeface="Playfair Display"/>
                <a:cs typeface="Playfair Display"/>
                <a:sym typeface="Playfair Display"/>
              </a:rPr>
              <a:t>About the Ad </a:t>
            </a:r>
            <a:endParaRPr>
              <a:latin typeface="Playfair Display"/>
              <a:ea typeface="Playfair Display"/>
              <a:cs typeface="Playfair Display"/>
              <a:sym typeface="Playfair Display"/>
            </a:endParaRPr>
          </a:p>
        </p:txBody>
      </p:sp>
      <p:sp>
        <p:nvSpPr>
          <p:cNvPr id="122" name="Google Shape;122;p22"/>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highlight>
                  <a:schemeClr val="dk1"/>
                </a:highlight>
              </a:rPr>
              <a:t>For Nike’s 30 Year Anniversary of the “Just Do It” campaign they used images of former NFL quarterback Colin Kaepernick as the spokesperson</a:t>
            </a:r>
            <a:endParaRPr>
              <a:highlight>
                <a:schemeClr val="dk1"/>
              </a:highlight>
            </a:endParaRPr>
          </a:p>
          <a:p>
            <a:pPr indent="-317500" lvl="1" marL="914400" rtl="0" algn="l">
              <a:spcBef>
                <a:spcPts val="0"/>
              </a:spcBef>
              <a:spcAft>
                <a:spcPts val="0"/>
              </a:spcAft>
              <a:buSzPts val="1400"/>
              <a:buChar char="○"/>
            </a:pPr>
            <a:r>
              <a:rPr lang="en">
                <a:highlight>
                  <a:schemeClr val="dk1"/>
                </a:highlight>
              </a:rPr>
              <a:t>Colin Kaepernick with the help from Nike came up with a phrase to support the movement</a:t>
            </a:r>
            <a:endParaRPr>
              <a:highlight>
                <a:schemeClr val="dk1"/>
              </a:highlight>
            </a:endParaRPr>
          </a:p>
          <a:p>
            <a:pPr indent="-317500" lvl="1" marL="914400" rtl="0" algn="l">
              <a:spcBef>
                <a:spcPts val="0"/>
              </a:spcBef>
              <a:spcAft>
                <a:spcPts val="0"/>
              </a:spcAft>
              <a:buSzPts val="1400"/>
              <a:buChar char="○"/>
            </a:pPr>
            <a:r>
              <a:rPr lang="en">
                <a:highlight>
                  <a:schemeClr val="dk1"/>
                </a:highlight>
              </a:rPr>
              <a:t>“Believe in something. Even if it means </a:t>
            </a:r>
            <a:r>
              <a:rPr lang="en">
                <a:highlight>
                  <a:schemeClr val="dk1"/>
                </a:highlight>
              </a:rPr>
              <a:t>sacrificing</a:t>
            </a:r>
            <a:r>
              <a:rPr lang="en">
                <a:highlight>
                  <a:schemeClr val="dk1"/>
                </a:highlight>
              </a:rPr>
              <a:t> everything.”</a:t>
            </a:r>
            <a:endParaRPr>
              <a:highlight>
                <a:schemeClr val="dk1"/>
              </a:highlight>
            </a:endParaRPr>
          </a:p>
          <a:p>
            <a:pPr indent="-342900" lvl="0" marL="457200" rtl="0" algn="l">
              <a:spcBef>
                <a:spcPts val="0"/>
              </a:spcBef>
              <a:spcAft>
                <a:spcPts val="0"/>
              </a:spcAft>
              <a:buSzPts val="1800"/>
              <a:buChar char="●"/>
            </a:pPr>
            <a:r>
              <a:rPr lang="en">
                <a:highlight>
                  <a:schemeClr val="dk1"/>
                </a:highlight>
              </a:rPr>
              <a:t>This was not without controversy as many people started boycotting Nike products.</a:t>
            </a:r>
            <a:endParaRPr>
              <a:highlight>
                <a:schemeClr val="dk1"/>
              </a:highlight>
            </a:endParaRPr>
          </a:p>
          <a:p>
            <a:pPr indent="-317500" lvl="1" marL="914400" rtl="0" algn="l">
              <a:spcBef>
                <a:spcPts val="0"/>
              </a:spcBef>
              <a:spcAft>
                <a:spcPts val="0"/>
              </a:spcAft>
              <a:buSzPts val="1400"/>
              <a:buChar char="○"/>
            </a:pPr>
            <a:r>
              <a:rPr lang="en">
                <a:highlight>
                  <a:schemeClr val="dk1"/>
                </a:highlight>
              </a:rPr>
              <a:t>Nike has a history of supporting athletes who have been surrounding with controversy</a:t>
            </a:r>
            <a:endParaRPr>
              <a:highlight>
                <a:schemeClr val="dk1"/>
              </a:highlight>
            </a:endParaRPr>
          </a:p>
          <a:p>
            <a:pPr indent="-342900" lvl="0" marL="457200" rtl="0" algn="l">
              <a:spcBef>
                <a:spcPts val="0"/>
              </a:spcBef>
              <a:spcAft>
                <a:spcPts val="0"/>
              </a:spcAft>
              <a:buSzPts val="1800"/>
              <a:buChar char="●"/>
            </a:pPr>
            <a:r>
              <a:rPr lang="en">
                <a:highlight>
                  <a:schemeClr val="dk1"/>
                </a:highlight>
              </a:rPr>
              <a:t>Along with the still image Ad Nike released a video Ad in which it </a:t>
            </a:r>
            <a:r>
              <a:rPr lang="en">
                <a:highlight>
                  <a:schemeClr val="dk1"/>
                </a:highlight>
              </a:rPr>
              <a:t>involved</a:t>
            </a:r>
            <a:r>
              <a:rPr lang="en">
                <a:highlight>
                  <a:schemeClr val="dk1"/>
                </a:highlight>
              </a:rPr>
              <a:t> countless stories of individuals and athletes playing their sports even though others might call it crazy</a:t>
            </a:r>
            <a:endParaRPr>
              <a:highlight>
                <a:schemeClr val="dk1"/>
              </a:highlight>
            </a:endParaRPr>
          </a:p>
          <a:p>
            <a:pPr indent="0" lvl="0" marL="0" rtl="0" algn="l">
              <a:spcBef>
                <a:spcPts val="1600"/>
              </a:spcBef>
              <a:spcAft>
                <a:spcPts val="0"/>
              </a:spcAft>
              <a:buNone/>
            </a:pPr>
            <a:r>
              <a:t/>
            </a:r>
            <a:endParaRPr>
              <a:highlight>
                <a:schemeClr val="dk1"/>
              </a:highlight>
            </a:endParaRPr>
          </a:p>
          <a:p>
            <a:pPr indent="0" lvl="0" marL="0" rtl="0" algn="l">
              <a:spcBef>
                <a:spcPts val="1600"/>
              </a:spcBef>
              <a:spcAft>
                <a:spcPts val="0"/>
              </a:spcAft>
              <a:buNone/>
            </a:pPr>
            <a:r>
              <a:t/>
            </a:r>
            <a:endParaRPr>
              <a:highlight>
                <a:schemeClr val="dk1"/>
              </a:highlight>
            </a:endParaRPr>
          </a:p>
          <a:p>
            <a:pPr indent="0" lvl="0" marL="0" rtl="0" algn="l">
              <a:spcBef>
                <a:spcPts val="1600"/>
              </a:spcBef>
              <a:spcAft>
                <a:spcPts val="0"/>
              </a:spcAft>
              <a:buNone/>
            </a:pPr>
            <a:r>
              <a:rPr lang="en">
                <a:highlight>
                  <a:schemeClr val="dk1"/>
                </a:highlight>
              </a:rPr>
              <a:t> </a:t>
            </a:r>
            <a:endParaRPr>
              <a:highlight>
                <a:schemeClr val="dk1"/>
              </a:highlight>
            </a:endParaRPr>
          </a:p>
          <a:p>
            <a:pPr indent="0" lvl="0" marL="0" rtl="0" algn="l">
              <a:spcBef>
                <a:spcPts val="1600"/>
              </a:spcBef>
              <a:spcAft>
                <a:spcPts val="1600"/>
              </a:spcAft>
              <a:buNone/>
            </a:pPr>
            <a:r>
              <a:t/>
            </a:r>
            <a:endParaRPr>
              <a:highlight>
                <a:schemeClr val="dk1"/>
              </a:highlight>
            </a:endParaRPr>
          </a:p>
        </p:txBody>
      </p:sp>
      <p:pic>
        <p:nvPicPr>
          <p:cNvPr descr="See the source image" id="123" name="Google Shape;123;p22"/>
          <p:cNvPicPr preferRelativeResize="0"/>
          <p:nvPr/>
        </p:nvPicPr>
        <p:blipFill>
          <a:blip r:embed="rId3">
            <a:alphaModFix/>
          </a:blip>
          <a:stretch>
            <a:fillRect/>
          </a:stretch>
        </p:blipFill>
        <p:spPr>
          <a:xfrm>
            <a:off x="7884275" y="3976150"/>
            <a:ext cx="1259725" cy="1167350"/>
          </a:xfrm>
          <a:prstGeom prst="rect">
            <a:avLst/>
          </a:prstGeom>
          <a:noFill/>
          <a:ln>
            <a:noFill/>
          </a:ln>
        </p:spPr>
      </p:pic>
      <p:pic>
        <p:nvPicPr>
          <p:cNvPr descr="Don’t ask if your dreams are crazy. Ask if they’re crazy enough. #justdoit" id="124" name="Google Shape;124;p22" title="Nike - Dream Crazy">
            <a:hlinkClick r:id="rId4"/>
          </p:cNvPr>
          <p:cNvPicPr preferRelativeResize="0"/>
          <p:nvPr/>
        </p:nvPicPr>
        <p:blipFill>
          <a:blip r:embed="rId5">
            <a:alphaModFix/>
          </a:blip>
          <a:stretch>
            <a:fillRect/>
          </a:stretch>
        </p:blipFill>
        <p:spPr>
          <a:xfrm>
            <a:off x="7434600" y="37025"/>
            <a:ext cx="1690350" cy="1267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5"/>
        </a:solidFill>
      </p:bgPr>
    </p:bg>
    <p:spTree>
      <p:nvGrpSpPr>
        <p:cNvPr id="128" name="Shape 128"/>
        <p:cNvGrpSpPr/>
        <p:nvPr/>
      </p:nvGrpSpPr>
      <p:grpSpPr>
        <a:xfrm>
          <a:off x="0" y="0"/>
          <a:ext cx="0" cy="0"/>
          <a:chOff x="0" y="0"/>
          <a:chExt cx="0" cy="0"/>
        </a:xfrm>
      </p:grpSpPr>
      <p:sp>
        <p:nvSpPr>
          <p:cNvPr id="129" name="Google Shape;129;p23"/>
          <p:cNvSpPr txBox="1"/>
          <p:nvPr>
            <p:ph type="title"/>
          </p:nvPr>
        </p:nvSpPr>
        <p:spPr>
          <a:xfrm>
            <a:off x="344250" y="1403850"/>
            <a:ext cx="8455500" cy="2146800"/>
          </a:xfrm>
          <a:prstGeom prst="rect">
            <a:avLst/>
          </a:prstGeom>
          <a:noFill/>
        </p:spPr>
        <p:txBody>
          <a:bodyPr anchorCtr="0" anchor="ctr" bIns="91425" lIns="91425" spcFirstLastPara="1" rIns="91425" wrap="square" tIns="91425">
            <a:noAutofit/>
          </a:bodyPr>
          <a:lstStyle/>
          <a:p>
            <a:pPr indent="0" lvl="0" marL="0" rtl="0" algn="ctr">
              <a:spcBef>
                <a:spcPts val="0"/>
              </a:spcBef>
              <a:spcAft>
                <a:spcPts val="0"/>
              </a:spcAft>
              <a:buNone/>
            </a:pPr>
            <a:r>
              <a:rPr lang="en">
                <a:highlight>
                  <a:schemeClr val="dk1"/>
                </a:highlight>
              </a:rPr>
              <a:t>Social Witness: Contemporary Black Women</a:t>
            </a:r>
            <a:endParaRPr>
              <a:highlight>
                <a:schemeClr val="dk1"/>
              </a:high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5"/>
        </a:solidFill>
      </p:bgPr>
    </p:bg>
    <p:spTree>
      <p:nvGrpSpPr>
        <p:cNvPr id="133" name="Shape 133"/>
        <p:cNvGrpSpPr/>
        <p:nvPr/>
      </p:nvGrpSpPr>
      <p:grpSpPr>
        <a:xfrm>
          <a:off x="0" y="0"/>
          <a:ext cx="0" cy="0"/>
          <a:chOff x="0" y="0"/>
          <a:chExt cx="0" cy="0"/>
        </a:xfrm>
      </p:grpSpPr>
      <p:sp>
        <p:nvSpPr>
          <p:cNvPr id="134" name="Google Shape;134;p24"/>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600">
                <a:latin typeface="Playfair Display"/>
                <a:ea typeface="Playfair Display"/>
                <a:cs typeface="Playfair Display"/>
                <a:sym typeface="Playfair Display"/>
              </a:rPr>
              <a:t>Tamika Mallory</a:t>
            </a:r>
            <a:endParaRPr sz="2600">
              <a:latin typeface="Playfair Display"/>
              <a:ea typeface="Playfair Display"/>
              <a:cs typeface="Playfair Display"/>
              <a:sym typeface="Playfair Display"/>
            </a:endParaRPr>
          </a:p>
        </p:txBody>
      </p:sp>
      <p:sp>
        <p:nvSpPr>
          <p:cNvPr id="135" name="Google Shape;135;p24"/>
          <p:cNvSpPr txBox="1"/>
          <p:nvPr>
            <p:ph idx="1" type="body"/>
          </p:nvPr>
        </p:nvSpPr>
        <p:spPr>
          <a:xfrm>
            <a:off x="311700" y="1389600"/>
            <a:ext cx="2808000" cy="31794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lang="en" sz="1400">
                <a:highlight>
                  <a:schemeClr val="dk1"/>
                </a:highlight>
              </a:rPr>
              <a:t>Leader of Justice League NYC and Women’s March</a:t>
            </a:r>
            <a:endParaRPr sz="1400">
              <a:highlight>
                <a:schemeClr val="dk1"/>
              </a:highlight>
            </a:endParaRPr>
          </a:p>
          <a:p>
            <a:pPr indent="0" lvl="0" marL="0" rtl="0" algn="l">
              <a:spcBef>
                <a:spcPts val="1600"/>
              </a:spcBef>
              <a:spcAft>
                <a:spcPts val="1600"/>
              </a:spcAft>
              <a:buNone/>
            </a:pPr>
            <a:r>
              <a:rPr lang="en" sz="1400">
                <a:highlight>
                  <a:schemeClr val="dk1"/>
                </a:highlight>
              </a:rPr>
              <a:t>Speaker at United We Stand rally</a:t>
            </a:r>
            <a:endParaRPr sz="1400">
              <a:highlight>
                <a:schemeClr val="dk1"/>
              </a:highlight>
            </a:endParaRPr>
          </a:p>
        </p:txBody>
      </p:sp>
      <p:sp>
        <p:nvSpPr>
          <p:cNvPr id="136" name="Google Shape;136;p24"/>
          <p:cNvSpPr txBox="1"/>
          <p:nvPr/>
        </p:nvSpPr>
        <p:spPr>
          <a:xfrm>
            <a:off x="3382150" y="1389600"/>
            <a:ext cx="5600700" cy="3054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highlight>
                  <a:schemeClr val="dk1"/>
                </a:highlight>
                <a:latin typeface="Playfair Display"/>
                <a:ea typeface="Playfair Display"/>
                <a:cs typeface="Playfair Display"/>
                <a:sym typeface="Playfair Display"/>
              </a:rPr>
              <a:t>“It’s important for us to rally people so all of America is on notice, I don’t think we’re organizing for one man as much as we are what that man stands for.”</a:t>
            </a:r>
            <a:endParaRPr>
              <a:highlight>
                <a:schemeClr val="dk1"/>
              </a:highlight>
              <a:latin typeface="Playfair Display"/>
              <a:ea typeface="Playfair Display"/>
              <a:cs typeface="Playfair Display"/>
              <a:sym typeface="Playfair Display"/>
            </a:endParaRPr>
          </a:p>
          <a:p>
            <a:pPr indent="0" lvl="0" marL="0" rtl="0" algn="l">
              <a:lnSpc>
                <a:spcPct val="115000"/>
              </a:lnSpc>
              <a:spcBef>
                <a:spcPts val="0"/>
              </a:spcBef>
              <a:spcAft>
                <a:spcPts val="0"/>
              </a:spcAft>
              <a:buNone/>
            </a:pPr>
            <a:r>
              <a:t/>
            </a:r>
            <a:endParaRPr>
              <a:highlight>
                <a:schemeClr val="dk1"/>
              </a:highlight>
              <a:latin typeface="Playfair Display"/>
              <a:ea typeface="Playfair Display"/>
              <a:cs typeface="Playfair Display"/>
              <a:sym typeface="Playfair Display"/>
            </a:endParaRPr>
          </a:p>
          <a:p>
            <a:pPr indent="0" lvl="0" marL="0" rtl="0" algn="l">
              <a:lnSpc>
                <a:spcPct val="115000"/>
              </a:lnSpc>
              <a:spcBef>
                <a:spcPts val="0"/>
              </a:spcBef>
              <a:spcAft>
                <a:spcPts val="0"/>
              </a:spcAft>
              <a:buNone/>
            </a:pPr>
            <a:r>
              <a:rPr lang="en">
                <a:highlight>
                  <a:schemeClr val="dk1"/>
                </a:highlight>
                <a:latin typeface="Playfair Display"/>
                <a:ea typeface="Playfair Display"/>
                <a:cs typeface="Playfair Display"/>
                <a:sym typeface="Playfair Display"/>
              </a:rPr>
              <a:t>“To see Colin Kaepernick take a knee on behalf of our us and our families, on behalf of issues that we have been so vocal about, it really gives us the steam that we need to go forward.”</a:t>
            </a:r>
            <a:endParaRPr>
              <a:highlight>
                <a:schemeClr val="dk1"/>
              </a:highlight>
              <a:latin typeface="Playfair Display"/>
              <a:ea typeface="Playfair Display"/>
              <a:cs typeface="Playfair Display"/>
              <a:sym typeface="Playfair Display"/>
            </a:endParaRPr>
          </a:p>
          <a:p>
            <a:pPr indent="0" lvl="0" marL="0" rtl="0" algn="l">
              <a:lnSpc>
                <a:spcPct val="115000"/>
              </a:lnSpc>
              <a:spcBef>
                <a:spcPts val="0"/>
              </a:spcBef>
              <a:spcAft>
                <a:spcPts val="0"/>
              </a:spcAft>
              <a:buNone/>
            </a:pPr>
            <a:r>
              <a:t/>
            </a:r>
            <a:endParaRPr>
              <a:highlight>
                <a:schemeClr val="dk1"/>
              </a:highlight>
              <a:latin typeface="Playfair Display"/>
              <a:ea typeface="Playfair Display"/>
              <a:cs typeface="Playfair Display"/>
              <a:sym typeface="Playfair Display"/>
            </a:endParaRPr>
          </a:p>
          <a:p>
            <a:pPr indent="0" lvl="0" marL="0" rtl="0" algn="l">
              <a:lnSpc>
                <a:spcPct val="115000"/>
              </a:lnSpc>
              <a:spcBef>
                <a:spcPts val="0"/>
              </a:spcBef>
              <a:spcAft>
                <a:spcPts val="0"/>
              </a:spcAft>
              <a:buNone/>
            </a:pPr>
            <a:r>
              <a:rPr lang="en">
                <a:highlight>
                  <a:schemeClr val="dk1"/>
                </a:highlight>
                <a:latin typeface="Playfair Display"/>
                <a:ea typeface="Playfair Display"/>
                <a:cs typeface="Playfair Display"/>
                <a:sym typeface="Playfair Display"/>
              </a:rPr>
              <a:t>“For those of us who were involved [in the suspension of Ray Rice], this [organizing on behalf of Kaepernick] is a continuation of that work.”</a:t>
            </a:r>
            <a:endParaRPr>
              <a:highlight>
                <a:schemeClr val="dk1"/>
              </a:highlight>
              <a:latin typeface="Playfair Display"/>
              <a:ea typeface="Playfair Display"/>
              <a:cs typeface="Playfair Display"/>
              <a:sym typeface="Playfair Display"/>
            </a:endParaRPr>
          </a:p>
          <a:p>
            <a:pPr indent="0" lvl="0" marL="0" rtl="0" algn="l">
              <a:lnSpc>
                <a:spcPct val="115000"/>
              </a:lnSpc>
              <a:spcBef>
                <a:spcPts val="0"/>
              </a:spcBef>
              <a:spcAft>
                <a:spcPts val="0"/>
              </a:spcAft>
              <a:buNone/>
            </a:pPr>
            <a:r>
              <a:t/>
            </a:r>
            <a:endParaRPr>
              <a:highlight>
                <a:schemeClr val="dk1"/>
              </a:highlight>
              <a:latin typeface="Playfair Display"/>
              <a:ea typeface="Playfair Display"/>
              <a:cs typeface="Playfair Display"/>
              <a:sym typeface="Playfair Display"/>
            </a:endParaRPr>
          </a:p>
          <a:p>
            <a:pPr indent="0" lvl="0" marL="0" rtl="0" algn="l">
              <a:lnSpc>
                <a:spcPct val="115000"/>
              </a:lnSpc>
              <a:spcBef>
                <a:spcPts val="0"/>
              </a:spcBef>
              <a:spcAft>
                <a:spcPts val="0"/>
              </a:spcAft>
              <a:buClr>
                <a:schemeClr val="dk2"/>
              </a:buClr>
              <a:buSzPts val="1100"/>
              <a:buFont typeface="Arial"/>
              <a:buNone/>
            </a:pPr>
            <a:r>
              <a:t/>
            </a:r>
            <a:endParaRPr>
              <a:highlight>
                <a:schemeClr val="dk1"/>
              </a:highlight>
              <a:latin typeface="Playfair Display"/>
              <a:ea typeface="Playfair Display"/>
              <a:cs typeface="Playfair Display"/>
              <a:sym typeface="Playfair Display"/>
            </a:endParaRPr>
          </a:p>
        </p:txBody>
      </p:sp>
      <p:sp>
        <p:nvSpPr>
          <p:cNvPr id="137" name="Google Shape;137;p24"/>
          <p:cNvSpPr txBox="1"/>
          <p:nvPr/>
        </p:nvSpPr>
        <p:spPr>
          <a:xfrm>
            <a:off x="6658500" y="4396725"/>
            <a:ext cx="1837500" cy="44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00"/>
                </a:solidFill>
                <a:latin typeface="Playfair Display"/>
                <a:ea typeface="Playfair Display"/>
                <a:cs typeface="Playfair Display"/>
                <a:sym typeface="Playfair Display"/>
              </a:rPr>
              <a:t>(Essence article)</a:t>
            </a:r>
            <a:endParaRPr>
              <a:solidFill>
                <a:srgbClr val="FFFF00"/>
              </a:solidFill>
              <a:latin typeface="Playfair Display"/>
              <a:ea typeface="Playfair Display"/>
              <a:cs typeface="Playfair Display"/>
              <a:sym typeface="Playfair Display"/>
            </a:endParaRPr>
          </a:p>
        </p:txBody>
      </p:sp>
      <p:pic>
        <p:nvPicPr>
          <p:cNvPr id="138" name="Google Shape;138;p24"/>
          <p:cNvPicPr preferRelativeResize="0"/>
          <p:nvPr/>
        </p:nvPicPr>
        <p:blipFill>
          <a:blip r:embed="rId3">
            <a:alphaModFix/>
          </a:blip>
          <a:stretch>
            <a:fillRect/>
          </a:stretch>
        </p:blipFill>
        <p:spPr>
          <a:xfrm>
            <a:off x="286950" y="2488400"/>
            <a:ext cx="2857500" cy="2438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5"/>
        </a:solidFill>
      </p:bgPr>
    </p:bg>
    <p:spTree>
      <p:nvGrpSpPr>
        <p:cNvPr id="142" name="Shape 142"/>
        <p:cNvGrpSpPr/>
        <p:nvPr/>
      </p:nvGrpSpPr>
      <p:grpSpPr>
        <a:xfrm>
          <a:off x="0" y="0"/>
          <a:ext cx="0" cy="0"/>
          <a:chOff x="0" y="0"/>
          <a:chExt cx="0" cy="0"/>
        </a:xfrm>
      </p:grpSpPr>
      <p:sp>
        <p:nvSpPr>
          <p:cNvPr id="143" name="Google Shape;143;p25"/>
          <p:cNvSpPr txBox="1"/>
          <p:nvPr>
            <p:ph type="title"/>
          </p:nvPr>
        </p:nvSpPr>
        <p:spPr>
          <a:xfrm>
            <a:off x="311700" y="-226575"/>
            <a:ext cx="8607300" cy="1006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latin typeface="Playfair Display"/>
                <a:ea typeface="Playfair Display"/>
                <a:cs typeface="Playfair Display"/>
                <a:sym typeface="Playfair Display"/>
              </a:rPr>
              <a:t>Jennifer Lewis</a:t>
            </a:r>
            <a:endParaRPr sz="3000">
              <a:latin typeface="Playfair Display"/>
              <a:ea typeface="Playfair Display"/>
              <a:cs typeface="Playfair Display"/>
              <a:sym typeface="Playfair Display"/>
            </a:endParaRPr>
          </a:p>
        </p:txBody>
      </p:sp>
      <p:sp>
        <p:nvSpPr>
          <p:cNvPr id="144" name="Google Shape;144;p25"/>
          <p:cNvSpPr txBox="1"/>
          <p:nvPr>
            <p:ph idx="1" type="body"/>
          </p:nvPr>
        </p:nvSpPr>
        <p:spPr>
          <a:xfrm>
            <a:off x="65475" y="850250"/>
            <a:ext cx="3368100" cy="408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111111"/>
                </a:solidFill>
                <a:highlight>
                  <a:schemeClr val="dk1"/>
                </a:highlight>
              </a:rPr>
              <a:t>Bio: Democratic Representative of Virginia’s 6th Congressional District, fights against corruption in the federal government.</a:t>
            </a:r>
            <a:endParaRPr sz="1400">
              <a:solidFill>
                <a:srgbClr val="111111"/>
              </a:solidFill>
              <a:highlight>
                <a:schemeClr val="dk1"/>
              </a:highlight>
            </a:endParaRPr>
          </a:p>
          <a:p>
            <a:pPr indent="0" lvl="0" marL="0" rtl="0" algn="l">
              <a:spcBef>
                <a:spcPts val="1600"/>
              </a:spcBef>
              <a:spcAft>
                <a:spcPts val="0"/>
              </a:spcAft>
              <a:buNone/>
            </a:pPr>
            <a:r>
              <a:rPr lang="en" sz="1400">
                <a:solidFill>
                  <a:srgbClr val="111111"/>
                </a:solidFill>
                <a:highlight>
                  <a:schemeClr val="dk1"/>
                </a:highlight>
              </a:rPr>
              <a:t>“I am wearing Nike to applaud them for supporting Colin Kaepernick and his protest against racial injustice and police brutality,”</a:t>
            </a:r>
            <a:endParaRPr sz="1400">
              <a:solidFill>
                <a:srgbClr val="111111"/>
              </a:solidFill>
              <a:highlight>
                <a:schemeClr val="dk1"/>
              </a:highlight>
            </a:endParaRPr>
          </a:p>
          <a:p>
            <a:pPr indent="0" lvl="0" marL="0" rtl="0" algn="l">
              <a:spcBef>
                <a:spcPts val="1600"/>
              </a:spcBef>
              <a:spcAft>
                <a:spcPts val="0"/>
              </a:spcAft>
              <a:buClr>
                <a:schemeClr val="dk2"/>
              </a:buClr>
              <a:buSzPts val="1100"/>
              <a:buFont typeface="Arial"/>
              <a:buNone/>
            </a:pPr>
            <a:r>
              <a:rPr lang="en" sz="1400">
                <a:solidFill>
                  <a:srgbClr val="111111"/>
                </a:solidFill>
                <a:highlight>
                  <a:schemeClr val="dk1"/>
                </a:highlight>
              </a:rPr>
              <a:t>“What can I do? What can I do that’s meaningful? I’ll wear Nike,” she said of making that fashion choice. “I’ll wear Nike to say thank you. Thank you for leading the resistance! We need more corporate America to stand up also.”</a:t>
            </a:r>
            <a:endParaRPr sz="1400">
              <a:solidFill>
                <a:srgbClr val="111111"/>
              </a:solidFill>
              <a:highlight>
                <a:schemeClr val="dk1"/>
              </a:highlight>
            </a:endParaRPr>
          </a:p>
          <a:p>
            <a:pPr indent="0" lvl="0" marL="0" rtl="0" algn="l">
              <a:spcBef>
                <a:spcPts val="1600"/>
              </a:spcBef>
              <a:spcAft>
                <a:spcPts val="1600"/>
              </a:spcAft>
              <a:buNone/>
            </a:pPr>
            <a:r>
              <a:t/>
            </a:r>
            <a:endParaRPr/>
          </a:p>
        </p:txBody>
      </p:sp>
      <p:pic>
        <p:nvPicPr>
          <p:cNvPr id="145" name="Google Shape;145;p25"/>
          <p:cNvPicPr preferRelativeResize="0"/>
          <p:nvPr/>
        </p:nvPicPr>
        <p:blipFill>
          <a:blip r:embed="rId3">
            <a:alphaModFix/>
          </a:blip>
          <a:stretch>
            <a:fillRect/>
          </a:stretch>
        </p:blipFill>
        <p:spPr>
          <a:xfrm>
            <a:off x="3955250" y="924325"/>
            <a:ext cx="4070851" cy="32948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26"/>
          <p:cNvSpPr txBox="1"/>
          <p:nvPr>
            <p:ph type="title"/>
          </p:nvPr>
        </p:nvSpPr>
        <p:spPr>
          <a:xfrm>
            <a:off x="344250" y="1403850"/>
            <a:ext cx="8455500" cy="2146800"/>
          </a:xfrm>
          <a:prstGeom prst="rect">
            <a:avLst/>
          </a:prstGeom>
          <a:noFill/>
        </p:spPr>
        <p:txBody>
          <a:bodyPr anchorCtr="0" anchor="ctr" bIns="91425" lIns="91425" spcFirstLastPara="1" rIns="91425" wrap="square" tIns="91425">
            <a:noAutofit/>
          </a:bodyPr>
          <a:lstStyle/>
          <a:p>
            <a:pPr indent="0" lvl="0" marL="0" rtl="0" algn="ctr">
              <a:spcBef>
                <a:spcPts val="0"/>
              </a:spcBef>
              <a:spcAft>
                <a:spcPts val="0"/>
              </a:spcAft>
              <a:buNone/>
            </a:pPr>
            <a:r>
              <a:rPr lang="en">
                <a:highlight>
                  <a:schemeClr val="dk1"/>
                </a:highlight>
              </a:rPr>
              <a:t>Creative Application:</a:t>
            </a:r>
            <a:endParaRPr>
              <a:highlight>
                <a:schemeClr val="dk1"/>
              </a:highlight>
            </a:endParaRPr>
          </a:p>
          <a:p>
            <a:pPr indent="0" lvl="0" marL="0" rtl="0" algn="ctr">
              <a:spcBef>
                <a:spcPts val="0"/>
              </a:spcBef>
              <a:spcAft>
                <a:spcPts val="0"/>
              </a:spcAft>
              <a:buNone/>
            </a:pPr>
            <a:r>
              <a:rPr lang="en">
                <a:highlight>
                  <a:schemeClr val="dk1"/>
                </a:highlight>
              </a:rPr>
              <a:t>Spoken Word Poem</a:t>
            </a:r>
            <a:endParaRPr>
              <a:highlight>
                <a:schemeClr val="dk1"/>
              </a:high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5"/>
        </a:solidFill>
      </p:bgPr>
    </p:bg>
    <p:spTree>
      <p:nvGrpSpPr>
        <p:cNvPr id="154" name="Shape 154"/>
        <p:cNvGrpSpPr/>
        <p:nvPr/>
      </p:nvGrpSpPr>
      <p:grpSpPr>
        <a:xfrm>
          <a:off x="0" y="0"/>
          <a:ext cx="0" cy="0"/>
          <a:chOff x="0" y="0"/>
          <a:chExt cx="0" cy="0"/>
        </a:xfrm>
      </p:grpSpPr>
      <p:sp>
        <p:nvSpPr>
          <p:cNvPr id="155" name="Google Shape;155;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layfair Display"/>
                <a:ea typeface="Playfair Display"/>
                <a:cs typeface="Playfair Display"/>
                <a:sym typeface="Playfair Display"/>
              </a:rPr>
              <a:t>About the Poem</a:t>
            </a:r>
            <a:endParaRPr>
              <a:latin typeface="Playfair Display"/>
              <a:ea typeface="Playfair Display"/>
              <a:cs typeface="Playfair Display"/>
              <a:sym typeface="Playfair Display"/>
            </a:endParaRPr>
          </a:p>
        </p:txBody>
      </p:sp>
      <p:sp>
        <p:nvSpPr>
          <p:cNvPr id="156" name="Google Shape;156;p27"/>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highlight>
                  <a:schemeClr val="dk1"/>
                </a:highlight>
              </a:rPr>
              <a:t>Title: “Just Do It” by: Justin Porter Augie 2021</a:t>
            </a:r>
            <a:endParaRPr>
              <a:highlight>
                <a:schemeClr val="dk1"/>
              </a:highlight>
            </a:endParaRPr>
          </a:p>
          <a:p>
            <a:pPr indent="-342900" lvl="0" marL="457200" rtl="0" algn="l">
              <a:spcBef>
                <a:spcPts val="0"/>
              </a:spcBef>
              <a:spcAft>
                <a:spcPts val="0"/>
              </a:spcAft>
              <a:buSzPts val="1800"/>
              <a:buChar char="●"/>
            </a:pPr>
            <a:r>
              <a:rPr lang="en">
                <a:highlight>
                  <a:schemeClr val="dk1"/>
                </a:highlight>
              </a:rPr>
              <a:t>The poem is to be looked as if you are Colin Kaepernick</a:t>
            </a:r>
            <a:endParaRPr>
              <a:highlight>
                <a:schemeClr val="dk1"/>
              </a:highlight>
            </a:endParaRPr>
          </a:p>
          <a:p>
            <a:pPr indent="-342900" lvl="0" marL="457200" rtl="0" algn="l">
              <a:spcBef>
                <a:spcPts val="0"/>
              </a:spcBef>
              <a:spcAft>
                <a:spcPts val="0"/>
              </a:spcAft>
              <a:buSzPts val="1800"/>
              <a:buChar char="●"/>
            </a:pPr>
            <a:r>
              <a:rPr lang="en">
                <a:highlight>
                  <a:schemeClr val="dk1"/>
                </a:highlight>
              </a:rPr>
              <a:t>It showcases the horrible acts of injustice that Kaepernick has witnessed as he decides to take a knee</a:t>
            </a:r>
            <a:endParaRPr>
              <a:highlight>
                <a:schemeClr val="dk1"/>
              </a:highlight>
            </a:endParaRPr>
          </a:p>
          <a:p>
            <a:pPr indent="-342900" lvl="0" marL="457200" rtl="0" algn="l">
              <a:spcBef>
                <a:spcPts val="0"/>
              </a:spcBef>
              <a:spcAft>
                <a:spcPts val="0"/>
              </a:spcAft>
              <a:buSzPts val="1800"/>
              <a:buChar char="●"/>
            </a:pPr>
            <a:r>
              <a:rPr lang="en">
                <a:highlight>
                  <a:schemeClr val="dk1"/>
                </a:highlight>
              </a:rPr>
              <a:t>While dealing with implications of how the world doesn’t except this movement Kaepernick still did what he thought was best</a:t>
            </a:r>
            <a:endParaRPr>
              <a:highlight>
                <a:schemeClr val="dk1"/>
              </a:highlight>
            </a:endParaRPr>
          </a:p>
          <a:p>
            <a:pPr indent="-342900" lvl="0" marL="457200" rtl="0" algn="l">
              <a:spcBef>
                <a:spcPts val="0"/>
              </a:spcBef>
              <a:spcAft>
                <a:spcPts val="0"/>
              </a:spcAft>
              <a:buSzPts val="1800"/>
              <a:buChar char="●"/>
            </a:pPr>
            <a:r>
              <a:rPr lang="en">
                <a:highlight>
                  <a:schemeClr val="dk1"/>
                </a:highlight>
              </a:rPr>
              <a:t>It wraps up with Nike supporting the cause and making him the cover of 30 year ad</a:t>
            </a:r>
            <a:endParaRPr>
              <a:highlight>
                <a:schemeClr val="dk1"/>
              </a:highlight>
            </a:endParaRPr>
          </a:p>
        </p:txBody>
      </p:sp>
      <p:sp>
        <p:nvSpPr>
          <p:cNvPr id="157" name="Google Shape;157;p27"/>
          <p:cNvSpPr txBox="1"/>
          <p:nvPr/>
        </p:nvSpPr>
        <p:spPr>
          <a:xfrm>
            <a:off x="1858573" y="3340377"/>
            <a:ext cx="935100" cy="134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5"/>
        </a:solidFill>
      </p:bgPr>
    </p:bg>
    <p:spTree>
      <p:nvGrpSpPr>
        <p:cNvPr id="161" name="Shape 161"/>
        <p:cNvGrpSpPr/>
        <p:nvPr/>
      </p:nvGrpSpPr>
      <p:grpSpPr>
        <a:xfrm>
          <a:off x="0" y="0"/>
          <a:ext cx="0" cy="0"/>
          <a:chOff x="0" y="0"/>
          <a:chExt cx="0" cy="0"/>
        </a:xfrm>
      </p:grpSpPr>
      <p:pic>
        <p:nvPicPr>
          <p:cNvPr id="162" name="Google Shape;162;p28"/>
          <p:cNvPicPr preferRelativeResize="0"/>
          <p:nvPr/>
        </p:nvPicPr>
        <p:blipFill rotWithShape="1">
          <a:blip r:embed="rId3">
            <a:alphaModFix/>
          </a:blip>
          <a:srcRect b="0" l="42380" r="3445" t="15426"/>
          <a:stretch/>
        </p:blipFill>
        <p:spPr>
          <a:xfrm>
            <a:off x="-181100" y="0"/>
            <a:ext cx="10033450" cy="5143500"/>
          </a:xfrm>
          <a:prstGeom prst="rect">
            <a:avLst/>
          </a:prstGeom>
          <a:noFill/>
          <a:ln>
            <a:noFill/>
          </a:ln>
        </p:spPr>
      </p:pic>
      <p:sp>
        <p:nvSpPr>
          <p:cNvPr id="163" name="Google Shape;163;p28"/>
          <p:cNvSpPr txBox="1"/>
          <p:nvPr/>
        </p:nvSpPr>
        <p:spPr>
          <a:xfrm>
            <a:off x="-181125" y="125"/>
            <a:ext cx="10033500" cy="514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FFFF"/>
                </a:solidFill>
              </a:rPr>
              <a:t>Today is the day my life will change for the better                                                       </a:t>
            </a:r>
            <a:endParaRPr sz="1000">
              <a:solidFill>
                <a:srgbClr val="FFFFFF"/>
              </a:solidFill>
            </a:endParaRPr>
          </a:p>
          <a:p>
            <a:pPr indent="0" lvl="0" marL="0" rtl="0" algn="l">
              <a:spcBef>
                <a:spcPts val="0"/>
              </a:spcBef>
              <a:spcAft>
                <a:spcPts val="0"/>
              </a:spcAft>
              <a:buNone/>
            </a:pPr>
            <a:r>
              <a:rPr lang="en" sz="1000">
                <a:solidFill>
                  <a:srgbClr val="FFFFFF"/>
                </a:solidFill>
              </a:rPr>
              <a:t>A simple protest that brings people together                                                               </a:t>
            </a:r>
            <a:endParaRPr sz="1000">
              <a:solidFill>
                <a:srgbClr val="FFFFFF"/>
              </a:solidFill>
            </a:endParaRPr>
          </a:p>
          <a:p>
            <a:pPr indent="0" lvl="0" marL="0" rtl="0" algn="l">
              <a:spcBef>
                <a:spcPts val="0"/>
              </a:spcBef>
              <a:spcAft>
                <a:spcPts val="0"/>
              </a:spcAft>
              <a:buNone/>
            </a:pPr>
            <a:r>
              <a:rPr lang="en" sz="1000">
                <a:solidFill>
                  <a:srgbClr val="FFFFFF"/>
                </a:solidFill>
              </a:rPr>
              <a:t>I’m tired of waking up everyday seeing all this death on the news                              </a:t>
            </a:r>
            <a:endParaRPr sz="1000">
              <a:solidFill>
                <a:srgbClr val="FFFFFF"/>
              </a:solidFill>
            </a:endParaRPr>
          </a:p>
          <a:p>
            <a:pPr indent="0" lvl="0" marL="0" rtl="0" algn="l">
              <a:spcBef>
                <a:spcPts val="0"/>
              </a:spcBef>
              <a:spcAft>
                <a:spcPts val="0"/>
              </a:spcAft>
              <a:buNone/>
            </a:pPr>
            <a:r>
              <a:rPr lang="en" sz="1000">
                <a:solidFill>
                  <a:srgbClr val="FFFFFF"/>
                </a:solidFill>
              </a:rPr>
              <a:t>By doing this I got nothing else to lose                                                                         </a:t>
            </a:r>
            <a:endParaRPr sz="1000">
              <a:solidFill>
                <a:srgbClr val="FFFFFF"/>
              </a:solidFill>
            </a:endParaRPr>
          </a:p>
          <a:p>
            <a:pPr indent="0" lvl="0" marL="0" rtl="0" algn="l">
              <a:spcBef>
                <a:spcPts val="0"/>
              </a:spcBef>
              <a:spcAft>
                <a:spcPts val="0"/>
              </a:spcAft>
              <a:buNone/>
            </a:pPr>
            <a:r>
              <a:rPr lang="en" sz="1000">
                <a:solidFill>
                  <a:srgbClr val="FFFFFF"/>
                </a:solidFill>
              </a:rPr>
              <a:t>As an athlete I know that I have a platform                                                                   </a:t>
            </a:r>
            <a:endParaRPr sz="1000">
              <a:solidFill>
                <a:srgbClr val="FFFFFF"/>
              </a:solidFill>
            </a:endParaRPr>
          </a:p>
          <a:p>
            <a:pPr indent="0" lvl="0" marL="0" rtl="0" algn="l">
              <a:spcBef>
                <a:spcPts val="0"/>
              </a:spcBef>
              <a:spcAft>
                <a:spcPts val="0"/>
              </a:spcAft>
              <a:buNone/>
            </a:pPr>
            <a:r>
              <a:rPr lang="en" sz="1000">
                <a:solidFill>
                  <a:srgbClr val="FFFFFF"/>
                </a:solidFill>
              </a:rPr>
              <a:t>No longer do I want to live in a society that thinks this is the norm                              </a:t>
            </a:r>
            <a:endParaRPr sz="1000">
              <a:solidFill>
                <a:srgbClr val="FFFFFF"/>
              </a:solidFill>
            </a:endParaRPr>
          </a:p>
          <a:p>
            <a:pPr indent="0" lvl="0" marL="0" rtl="0" algn="l">
              <a:spcBef>
                <a:spcPts val="0"/>
              </a:spcBef>
              <a:spcAft>
                <a:spcPts val="0"/>
              </a:spcAft>
              <a:buNone/>
            </a:pPr>
            <a:r>
              <a:rPr lang="en" sz="1000">
                <a:solidFill>
                  <a:srgbClr val="FFFFFF"/>
                </a:solidFill>
              </a:rPr>
              <a:t>So why just not take a knee</a:t>
            </a:r>
            <a:endParaRPr sz="1000">
              <a:solidFill>
                <a:srgbClr val="FFFFFF"/>
              </a:solidFill>
            </a:endParaRPr>
          </a:p>
          <a:p>
            <a:pPr indent="0" lvl="0" marL="0" rtl="0" algn="l">
              <a:spcBef>
                <a:spcPts val="0"/>
              </a:spcBef>
              <a:spcAft>
                <a:spcPts val="0"/>
              </a:spcAft>
              <a:buNone/>
            </a:pPr>
            <a:r>
              <a:t/>
            </a:r>
            <a:endParaRPr sz="1000">
              <a:solidFill>
                <a:srgbClr val="FFFFFF"/>
              </a:solidFill>
            </a:endParaRPr>
          </a:p>
          <a:p>
            <a:pPr indent="0" lvl="0" marL="0" rtl="0" algn="l">
              <a:spcBef>
                <a:spcPts val="0"/>
              </a:spcBef>
              <a:spcAft>
                <a:spcPts val="0"/>
              </a:spcAft>
              <a:buNone/>
            </a:pPr>
            <a:r>
              <a:rPr lang="en" sz="1000">
                <a:solidFill>
                  <a:srgbClr val="FFFFFF"/>
                </a:solidFill>
              </a:rPr>
              <a:t>This statement I’m about to make is going to be bold</a:t>
            </a:r>
            <a:endParaRPr sz="1000">
              <a:solidFill>
                <a:srgbClr val="FFFFFF"/>
              </a:solidFill>
            </a:endParaRPr>
          </a:p>
          <a:p>
            <a:pPr indent="0" lvl="0" marL="0" rtl="0" algn="l">
              <a:spcBef>
                <a:spcPts val="0"/>
              </a:spcBef>
              <a:spcAft>
                <a:spcPts val="0"/>
              </a:spcAft>
              <a:buNone/>
            </a:pPr>
            <a:r>
              <a:rPr lang="en" sz="1000">
                <a:solidFill>
                  <a:srgbClr val="FFFFFF"/>
                </a:solidFill>
              </a:rPr>
              <a:t>All of my life I’m hearing conflictions of what I should be told</a:t>
            </a:r>
            <a:endParaRPr sz="1000">
              <a:solidFill>
                <a:srgbClr val="FFFFFF"/>
              </a:solidFill>
            </a:endParaRPr>
          </a:p>
          <a:p>
            <a:pPr indent="0" lvl="0" marL="0" rtl="0" algn="l">
              <a:spcBef>
                <a:spcPts val="0"/>
              </a:spcBef>
              <a:spcAft>
                <a:spcPts val="0"/>
              </a:spcAft>
              <a:buNone/>
            </a:pPr>
            <a:r>
              <a:rPr lang="en" sz="1000">
                <a:solidFill>
                  <a:srgbClr val="FFFFFF"/>
                </a:solidFill>
              </a:rPr>
              <a:t>What is going on is not right</a:t>
            </a:r>
            <a:endParaRPr sz="1000">
              <a:solidFill>
                <a:srgbClr val="FFFFFF"/>
              </a:solidFill>
            </a:endParaRPr>
          </a:p>
          <a:p>
            <a:pPr indent="0" lvl="0" marL="0" rtl="0" algn="l">
              <a:spcBef>
                <a:spcPts val="0"/>
              </a:spcBef>
              <a:spcAft>
                <a:spcPts val="0"/>
              </a:spcAft>
              <a:buNone/>
            </a:pPr>
            <a:r>
              <a:rPr lang="en" sz="1000">
                <a:solidFill>
                  <a:srgbClr val="FFFFFF"/>
                </a:solidFill>
              </a:rPr>
              <a:t>So I am going to start this fight</a:t>
            </a:r>
            <a:endParaRPr sz="1000">
              <a:solidFill>
                <a:srgbClr val="FFFFFF"/>
              </a:solidFill>
            </a:endParaRPr>
          </a:p>
          <a:p>
            <a:pPr indent="0" lvl="0" marL="0" rtl="0" algn="l">
              <a:spcBef>
                <a:spcPts val="0"/>
              </a:spcBef>
              <a:spcAft>
                <a:spcPts val="0"/>
              </a:spcAft>
              <a:buNone/>
            </a:pPr>
            <a:r>
              <a:rPr lang="en" sz="1000">
                <a:solidFill>
                  <a:srgbClr val="FFFFFF"/>
                </a:solidFill>
              </a:rPr>
              <a:t>I’m not just doing this for me</a:t>
            </a:r>
            <a:endParaRPr sz="1000">
              <a:solidFill>
                <a:srgbClr val="FFFFFF"/>
              </a:solidFill>
            </a:endParaRPr>
          </a:p>
          <a:p>
            <a:pPr indent="0" lvl="0" marL="0" rtl="0" algn="l">
              <a:spcBef>
                <a:spcPts val="0"/>
              </a:spcBef>
              <a:spcAft>
                <a:spcPts val="0"/>
              </a:spcAft>
              <a:buNone/>
            </a:pPr>
            <a:r>
              <a:rPr lang="en" sz="1000">
                <a:solidFill>
                  <a:srgbClr val="FFFFFF"/>
                </a:solidFill>
              </a:rPr>
              <a:t>I’m doing this so that all of us can feel free</a:t>
            </a:r>
            <a:endParaRPr sz="1000">
              <a:solidFill>
                <a:srgbClr val="FFFFFF"/>
              </a:solidFill>
            </a:endParaRPr>
          </a:p>
          <a:p>
            <a:pPr indent="0" lvl="0" marL="0" rtl="0" algn="l">
              <a:spcBef>
                <a:spcPts val="0"/>
              </a:spcBef>
              <a:spcAft>
                <a:spcPts val="0"/>
              </a:spcAft>
              <a:buNone/>
            </a:pPr>
            <a:r>
              <a:rPr lang="en" sz="1000">
                <a:solidFill>
                  <a:srgbClr val="FFFFFF"/>
                </a:solidFill>
              </a:rPr>
              <a:t>So why not just take a knee</a:t>
            </a:r>
            <a:endParaRPr sz="1000">
              <a:solidFill>
                <a:srgbClr val="FFFFFF"/>
              </a:solidFill>
            </a:endParaRPr>
          </a:p>
          <a:p>
            <a:pPr indent="0" lvl="0" marL="0" rtl="0" algn="l">
              <a:spcBef>
                <a:spcPts val="0"/>
              </a:spcBef>
              <a:spcAft>
                <a:spcPts val="0"/>
              </a:spcAft>
              <a:buNone/>
            </a:pPr>
            <a:r>
              <a:t/>
            </a:r>
            <a:endParaRPr sz="1000">
              <a:solidFill>
                <a:srgbClr val="FFFFFF"/>
              </a:solidFill>
            </a:endParaRPr>
          </a:p>
          <a:p>
            <a:pPr indent="0" lvl="0" marL="0" rtl="0" algn="l">
              <a:spcBef>
                <a:spcPts val="0"/>
              </a:spcBef>
              <a:spcAft>
                <a:spcPts val="0"/>
              </a:spcAft>
              <a:buNone/>
            </a:pPr>
            <a:r>
              <a:rPr lang="en" sz="1000">
                <a:solidFill>
                  <a:srgbClr val="FFFFFF"/>
                </a:solidFill>
              </a:rPr>
              <a:t>I made this statement so I can fight this oppression</a:t>
            </a:r>
            <a:endParaRPr sz="1000">
              <a:solidFill>
                <a:srgbClr val="FFFFFF"/>
              </a:solidFill>
            </a:endParaRPr>
          </a:p>
          <a:p>
            <a:pPr indent="0" lvl="0" marL="0" rtl="0" algn="l">
              <a:spcBef>
                <a:spcPts val="0"/>
              </a:spcBef>
              <a:spcAft>
                <a:spcPts val="0"/>
              </a:spcAft>
              <a:buNone/>
            </a:pPr>
            <a:r>
              <a:rPr lang="en" sz="1000">
                <a:solidFill>
                  <a:srgbClr val="FFFFFF"/>
                </a:solidFill>
              </a:rPr>
              <a:t>Seeing countless others living with depression</a:t>
            </a:r>
            <a:endParaRPr sz="1000">
              <a:solidFill>
                <a:srgbClr val="FFFFFF"/>
              </a:solidFill>
            </a:endParaRPr>
          </a:p>
          <a:p>
            <a:pPr indent="0" lvl="0" marL="0" rtl="0" algn="l">
              <a:spcBef>
                <a:spcPts val="0"/>
              </a:spcBef>
              <a:spcAft>
                <a:spcPts val="0"/>
              </a:spcAft>
              <a:buNone/>
            </a:pPr>
            <a:r>
              <a:rPr lang="en" sz="1000">
                <a:solidFill>
                  <a:srgbClr val="FFFFFF"/>
                </a:solidFill>
              </a:rPr>
              <a:t>Reflecting on the past so we may not falter</a:t>
            </a:r>
            <a:endParaRPr sz="1000">
              <a:solidFill>
                <a:srgbClr val="FFFFFF"/>
              </a:solidFill>
            </a:endParaRPr>
          </a:p>
          <a:p>
            <a:pPr indent="0" lvl="0" marL="0" rtl="0" algn="l">
              <a:spcBef>
                <a:spcPts val="0"/>
              </a:spcBef>
              <a:spcAft>
                <a:spcPts val="0"/>
              </a:spcAft>
              <a:buNone/>
            </a:pPr>
            <a:r>
              <a:rPr lang="en" sz="1000">
                <a:solidFill>
                  <a:srgbClr val="FFFFFF"/>
                </a:solidFill>
              </a:rPr>
              <a:t>A concept formed by Floyd and preached by Walker</a:t>
            </a:r>
            <a:endParaRPr sz="1000">
              <a:solidFill>
                <a:srgbClr val="FFFFFF"/>
              </a:solidFill>
            </a:endParaRPr>
          </a:p>
          <a:p>
            <a:pPr indent="0" lvl="0" marL="0" rtl="0" algn="l">
              <a:spcBef>
                <a:spcPts val="0"/>
              </a:spcBef>
              <a:spcAft>
                <a:spcPts val="0"/>
              </a:spcAft>
              <a:buNone/>
            </a:pPr>
            <a:r>
              <a:rPr lang="en" sz="1000">
                <a:solidFill>
                  <a:srgbClr val="FFFFFF"/>
                </a:solidFill>
              </a:rPr>
              <a:t>Supported by others so we are making a movement                                                        </a:t>
            </a:r>
            <a:endParaRPr sz="1000">
              <a:solidFill>
                <a:srgbClr val="FFFFFF"/>
              </a:solidFill>
            </a:endParaRPr>
          </a:p>
          <a:p>
            <a:pPr indent="0" lvl="0" marL="0" rtl="0" algn="l">
              <a:spcBef>
                <a:spcPts val="0"/>
              </a:spcBef>
              <a:spcAft>
                <a:spcPts val="0"/>
              </a:spcAft>
              <a:buNone/>
            </a:pPr>
            <a:r>
              <a:rPr lang="en" sz="1000">
                <a:solidFill>
                  <a:srgbClr val="FFFFFF"/>
                </a:solidFill>
              </a:rPr>
              <a:t>The moves were made through critical engagement                                                        </a:t>
            </a:r>
            <a:endParaRPr sz="1000">
              <a:solidFill>
                <a:srgbClr val="FFFFFF"/>
              </a:solidFill>
            </a:endParaRPr>
          </a:p>
          <a:p>
            <a:pPr indent="0" lvl="0" marL="0" rtl="0" algn="l">
              <a:spcBef>
                <a:spcPts val="0"/>
              </a:spcBef>
              <a:spcAft>
                <a:spcPts val="0"/>
              </a:spcAft>
              <a:buNone/>
            </a:pPr>
            <a:r>
              <a:rPr lang="en" sz="1000">
                <a:solidFill>
                  <a:srgbClr val="FFFFFF"/>
                </a:solidFill>
              </a:rPr>
              <a:t>                                                                                                                                                 </a:t>
            </a:r>
            <a:endParaRPr sz="1000">
              <a:solidFill>
                <a:srgbClr val="FFFFFF"/>
              </a:solidFill>
            </a:endParaRPr>
          </a:p>
          <a:p>
            <a:pPr indent="0" lvl="0" marL="0" rtl="0" algn="l">
              <a:spcBef>
                <a:spcPts val="0"/>
              </a:spcBef>
              <a:spcAft>
                <a:spcPts val="0"/>
              </a:spcAft>
              <a:buNone/>
            </a:pPr>
            <a:r>
              <a:rPr lang="en" sz="1000">
                <a:solidFill>
                  <a:srgbClr val="FFFFFF"/>
                </a:solidFill>
              </a:rPr>
              <a:t>I’m delivering this message so I can express wholeness and joy                                      </a:t>
            </a:r>
            <a:endParaRPr sz="1000">
              <a:solidFill>
                <a:srgbClr val="FFFFFF"/>
              </a:solidFill>
            </a:endParaRPr>
          </a:p>
          <a:p>
            <a:pPr indent="0" lvl="0" marL="0" rtl="0" algn="l">
              <a:spcBef>
                <a:spcPts val="0"/>
              </a:spcBef>
              <a:spcAft>
                <a:spcPts val="0"/>
              </a:spcAft>
              <a:buNone/>
            </a:pPr>
            <a:r>
              <a:rPr lang="en" sz="1000">
                <a:solidFill>
                  <a:srgbClr val="FFFFFF"/>
                </a:solidFill>
              </a:rPr>
              <a:t>Others believe that I am out here to destroy</a:t>
            </a:r>
            <a:endParaRPr sz="1000">
              <a:solidFill>
                <a:srgbClr val="FFFFFF"/>
              </a:solidFill>
            </a:endParaRPr>
          </a:p>
          <a:p>
            <a:pPr indent="0" lvl="0" marL="0" rtl="0" algn="l">
              <a:spcBef>
                <a:spcPts val="0"/>
              </a:spcBef>
              <a:spcAft>
                <a:spcPts val="0"/>
              </a:spcAft>
              <a:buNone/>
            </a:pPr>
            <a:r>
              <a:rPr lang="en" sz="1000">
                <a:solidFill>
                  <a:srgbClr val="FFFFFF"/>
                </a:solidFill>
              </a:rPr>
              <a:t>My opponents say that I should just focus on the game                                                    </a:t>
            </a:r>
            <a:endParaRPr sz="1000">
              <a:solidFill>
                <a:srgbClr val="FFFFFF"/>
              </a:solidFill>
            </a:endParaRPr>
          </a:p>
          <a:p>
            <a:pPr indent="0" lvl="0" marL="0" rtl="0" algn="l">
              <a:spcBef>
                <a:spcPts val="0"/>
              </a:spcBef>
              <a:spcAft>
                <a:spcPts val="0"/>
              </a:spcAft>
              <a:buNone/>
            </a:pPr>
            <a:r>
              <a:rPr lang="en" sz="1000">
                <a:solidFill>
                  <a:srgbClr val="FFFFFF"/>
                </a:solidFill>
              </a:rPr>
              <a:t>But I wanna do this so everyone will remember my name                                                 </a:t>
            </a:r>
            <a:endParaRPr sz="1000">
              <a:solidFill>
                <a:srgbClr val="FFFFFF"/>
              </a:solidFill>
            </a:endParaRPr>
          </a:p>
          <a:p>
            <a:pPr indent="0" lvl="0" marL="0" rtl="0" algn="l">
              <a:spcBef>
                <a:spcPts val="0"/>
              </a:spcBef>
              <a:spcAft>
                <a:spcPts val="0"/>
              </a:spcAft>
              <a:buNone/>
            </a:pPr>
            <a:r>
              <a:rPr lang="en" sz="1000">
                <a:solidFill>
                  <a:srgbClr val="FFFFFF"/>
                </a:solidFill>
              </a:rPr>
              <a:t>Movements that were started preaching Black Lives Matter                                              </a:t>
            </a:r>
            <a:endParaRPr sz="1000">
              <a:solidFill>
                <a:srgbClr val="FFFFFF"/>
              </a:solidFill>
            </a:endParaRPr>
          </a:p>
          <a:p>
            <a:pPr indent="0" lvl="0" marL="0" rtl="0" algn="l">
              <a:spcBef>
                <a:spcPts val="0"/>
              </a:spcBef>
              <a:spcAft>
                <a:spcPts val="0"/>
              </a:spcAft>
              <a:buNone/>
            </a:pPr>
            <a:r>
              <a:rPr lang="en" sz="1000">
                <a:solidFill>
                  <a:srgbClr val="FFFFFF"/>
                </a:solidFill>
              </a:rPr>
              <a:t>How come I still feel like I don’t matter                                                                               </a:t>
            </a:r>
            <a:endParaRPr sz="1000">
              <a:solidFill>
                <a:srgbClr val="FFFFFF"/>
              </a:solidFill>
            </a:endParaRPr>
          </a:p>
          <a:p>
            <a:pPr indent="0" lvl="0" marL="0" rtl="0" algn="l">
              <a:spcBef>
                <a:spcPts val="0"/>
              </a:spcBef>
              <a:spcAft>
                <a:spcPts val="0"/>
              </a:spcAft>
              <a:buNone/>
            </a:pPr>
            <a:r>
              <a:rPr lang="en" sz="1000">
                <a:solidFill>
                  <a:srgbClr val="FFFFFF"/>
                </a:solidFill>
              </a:rPr>
              <a:t>                                                                                                                                           </a:t>
            </a:r>
            <a:endParaRPr sz="1000">
              <a:solidFill>
                <a:srgbClr val="FFFFFF"/>
              </a:solidFill>
            </a:endParaRPr>
          </a:p>
          <a:p>
            <a:pPr indent="0" lvl="0" marL="0" rtl="0" algn="l">
              <a:spcBef>
                <a:spcPts val="0"/>
              </a:spcBef>
              <a:spcAft>
                <a:spcPts val="0"/>
              </a:spcAft>
              <a:buNone/>
            </a:pPr>
            <a:r>
              <a:rPr lang="en" sz="1000">
                <a:solidFill>
                  <a:srgbClr val="FFFFFF"/>
                </a:solidFill>
              </a:rPr>
              <a:t>                                                                                                                                            </a:t>
            </a:r>
            <a:endParaRPr sz="1000">
              <a:solidFill>
                <a:srgbClr val="FFFFFF"/>
              </a:solidFill>
            </a:endParaRPr>
          </a:p>
          <a:p>
            <a:pPr indent="0" lvl="0" marL="0" rtl="0" algn="l">
              <a:spcBef>
                <a:spcPts val="0"/>
              </a:spcBef>
              <a:spcAft>
                <a:spcPts val="0"/>
              </a:spcAft>
              <a:buNone/>
            </a:pPr>
            <a:r>
              <a:rPr lang="en" sz="1000">
                <a:solidFill>
                  <a:srgbClr val="FFFFFF"/>
                </a:solidFill>
              </a:rPr>
              <a:t>                                                                                                                                            </a:t>
            </a:r>
            <a:endParaRPr sz="1000">
              <a:solidFill>
                <a:srgbClr val="FFFFFF"/>
              </a:solidFill>
            </a:endParaRPr>
          </a:p>
          <a:p>
            <a:pPr indent="0" lvl="0" marL="0" rtl="0" algn="l">
              <a:spcBef>
                <a:spcPts val="0"/>
              </a:spcBef>
              <a:spcAft>
                <a:spcPts val="0"/>
              </a:spcAft>
              <a:buNone/>
            </a:pPr>
            <a:r>
              <a:rPr lang="en" sz="1000">
                <a:solidFill>
                  <a:srgbClr val="FFFFFF"/>
                </a:solidFill>
              </a:rPr>
              <a:t>                                                                                                                                            </a:t>
            </a:r>
            <a:endParaRPr sz="1000">
              <a:solidFill>
                <a:srgbClr val="FFFFFF"/>
              </a:solidFill>
            </a:endParaRPr>
          </a:p>
        </p:txBody>
      </p:sp>
      <p:sp>
        <p:nvSpPr>
          <p:cNvPr id="164" name="Google Shape;164;p28"/>
          <p:cNvSpPr txBox="1"/>
          <p:nvPr/>
        </p:nvSpPr>
        <p:spPr>
          <a:xfrm>
            <a:off x="4572000" y="125"/>
            <a:ext cx="5256600" cy="184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lt1"/>
                </a:solidFill>
              </a:rPr>
              <a:t>When I do this I don’t mean to offend the troops                                                             </a:t>
            </a:r>
            <a:endParaRPr sz="1000">
              <a:solidFill>
                <a:schemeClr val="lt1"/>
              </a:solidFill>
            </a:endParaRPr>
          </a:p>
          <a:p>
            <a:pPr indent="0" lvl="0" marL="0" rtl="0" algn="l">
              <a:spcBef>
                <a:spcPts val="0"/>
              </a:spcBef>
              <a:spcAft>
                <a:spcPts val="0"/>
              </a:spcAft>
              <a:buNone/>
            </a:pPr>
            <a:r>
              <a:rPr lang="en" sz="1000">
                <a:solidFill>
                  <a:schemeClr val="lt1"/>
                </a:solidFill>
              </a:rPr>
              <a:t>I’m just looking back to what happened with my roots                  </a:t>
            </a:r>
            <a:endParaRPr sz="1000">
              <a:solidFill>
                <a:schemeClr val="lt1"/>
              </a:solidFill>
            </a:endParaRPr>
          </a:p>
          <a:p>
            <a:pPr indent="0" lvl="0" marL="0" rtl="0" algn="l">
              <a:spcBef>
                <a:spcPts val="0"/>
              </a:spcBef>
              <a:spcAft>
                <a:spcPts val="0"/>
              </a:spcAft>
              <a:buNone/>
            </a:pPr>
            <a:r>
              <a:rPr lang="en" sz="1000">
                <a:solidFill>
                  <a:schemeClr val="lt1"/>
                </a:solidFill>
              </a:rPr>
              <a:t>My President that I say isn’t my President says I should be “fired”</a:t>
            </a:r>
            <a:endParaRPr sz="1000">
              <a:solidFill>
                <a:schemeClr val="lt1"/>
              </a:solidFill>
            </a:endParaRPr>
          </a:p>
          <a:p>
            <a:pPr indent="0" lvl="0" marL="0" rtl="0" algn="l">
              <a:spcBef>
                <a:spcPts val="0"/>
              </a:spcBef>
              <a:spcAft>
                <a:spcPts val="0"/>
              </a:spcAft>
              <a:buClr>
                <a:schemeClr val="dk2"/>
              </a:buClr>
              <a:buSzPts val="1100"/>
              <a:buFont typeface="Arial"/>
              <a:buNone/>
            </a:pPr>
            <a:r>
              <a:rPr lang="en" sz="1000">
                <a:solidFill>
                  <a:schemeClr val="lt1"/>
                </a:solidFill>
              </a:rPr>
              <a:t>A future for all that is to be desired</a:t>
            </a:r>
            <a:endParaRPr sz="1000">
              <a:solidFill>
                <a:schemeClr val="lt1"/>
              </a:solidFill>
            </a:endParaRPr>
          </a:p>
          <a:p>
            <a:pPr indent="0" lvl="0" marL="0" rtl="0" algn="l">
              <a:spcBef>
                <a:spcPts val="0"/>
              </a:spcBef>
              <a:spcAft>
                <a:spcPts val="0"/>
              </a:spcAft>
              <a:buClr>
                <a:schemeClr val="dk2"/>
              </a:buClr>
              <a:buSzPts val="1100"/>
              <a:buFont typeface="Arial"/>
              <a:buNone/>
            </a:pPr>
            <a:r>
              <a:rPr lang="en" sz="1000">
                <a:solidFill>
                  <a:schemeClr val="lt1"/>
                </a:solidFill>
              </a:rPr>
              <a:t>If you think I’m slowing down I’m just getting started</a:t>
            </a:r>
            <a:endParaRPr sz="1000">
              <a:solidFill>
                <a:schemeClr val="lt1"/>
              </a:solidFill>
            </a:endParaRPr>
          </a:p>
          <a:p>
            <a:pPr indent="0" lvl="0" marL="0" rtl="0" algn="l">
              <a:spcBef>
                <a:spcPts val="0"/>
              </a:spcBef>
              <a:spcAft>
                <a:spcPts val="0"/>
              </a:spcAft>
              <a:buClr>
                <a:schemeClr val="dk2"/>
              </a:buClr>
              <a:buSzPts val="1100"/>
              <a:buFont typeface="Arial"/>
              <a:buNone/>
            </a:pPr>
            <a:r>
              <a:rPr lang="en" sz="1000">
                <a:solidFill>
                  <a:schemeClr val="lt1"/>
                </a:solidFill>
              </a:rPr>
              <a:t>Until my dream is resolved so that we can remember those who have departed</a:t>
            </a:r>
            <a:endParaRPr sz="1000"/>
          </a:p>
        </p:txBody>
      </p:sp>
      <p:sp>
        <p:nvSpPr>
          <p:cNvPr id="165" name="Google Shape;165;p28"/>
          <p:cNvSpPr txBox="1"/>
          <p:nvPr/>
        </p:nvSpPr>
        <p:spPr>
          <a:xfrm>
            <a:off x="4572000" y="2678900"/>
            <a:ext cx="5137800" cy="226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lt1"/>
                </a:solidFill>
              </a:rPr>
              <a:t>Red, white, and blue for this country that many call sweet</a:t>
            </a:r>
            <a:endParaRPr sz="1000">
              <a:solidFill>
                <a:schemeClr val="lt1"/>
              </a:solidFill>
            </a:endParaRPr>
          </a:p>
          <a:p>
            <a:pPr indent="0" lvl="0" marL="0" rtl="0" algn="l">
              <a:spcBef>
                <a:spcPts val="0"/>
              </a:spcBef>
              <a:spcAft>
                <a:spcPts val="0"/>
              </a:spcAft>
              <a:buNone/>
            </a:pPr>
            <a:r>
              <a:rPr lang="en" sz="1000">
                <a:solidFill>
                  <a:schemeClr val="lt1"/>
                </a:solidFill>
              </a:rPr>
              <a:t>All I see is red flowing down the street                                                                                                                                        2 Years into this and I am still going strong  </a:t>
            </a:r>
            <a:endParaRPr sz="1000">
              <a:solidFill>
                <a:schemeClr val="lt1"/>
              </a:solidFill>
            </a:endParaRPr>
          </a:p>
          <a:p>
            <a:pPr indent="0" lvl="0" marL="0" rtl="0" algn="l">
              <a:spcBef>
                <a:spcPts val="0"/>
              </a:spcBef>
              <a:spcAft>
                <a:spcPts val="0"/>
              </a:spcAft>
              <a:buNone/>
            </a:pPr>
            <a:r>
              <a:rPr lang="en" sz="1000">
                <a:solidFill>
                  <a:schemeClr val="lt1"/>
                </a:solidFill>
              </a:rPr>
              <a:t>However some people still feel like I am in the wrong</a:t>
            </a:r>
            <a:endParaRPr sz="1000">
              <a:solidFill>
                <a:schemeClr val="lt1"/>
              </a:solidFill>
            </a:endParaRPr>
          </a:p>
          <a:p>
            <a:pPr indent="0" lvl="0" marL="0" rtl="0" algn="l">
              <a:spcBef>
                <a:spcPts val="0"/>
              </a:spcBef>
              <a:spcAft>
                <a:spcPts val="0"/>
              </a:spcAft>
              <a:buNone/>
            </a:pPr>
            <a:r>
              <a:t/>
            </a:r>
            <a:endParaRPr sz="1000">
              <a:solidFill>
                <a:schemeClr val="lt1"/>
              </a:solidFill>
            </a:endParaRPr>
          </a:p>
          <a:p>
            <a:pPr indent="0" lvl="0" marL="0" rtl="0" algn="l">
              <a:spcBef>
                <a:spcPts val="0"/>
              </a:spcBef>
              <a:spcAft>
                <a:spcPts val="0"/>
              </a:spcAft>
              <a:buNone/>
            </a:pPr>
            <a:r>
              <a:rPr lang="en" sz="1000">
                <a:solidFill>
                  <a:schemeClr val="lt1"/>
                </a:solidFill>
              </a:rPr>
              <a:t>They keep saying that I am wasting my time</a:t>
            </a:r>
            <a:endParaRPr sz="1000">
              <a:solidFill>
                <a:schemeClr val="lt1"/>
              </a:solidFill>
            </a:endParaRPr>
          </a:p>
          <a:p>
            <a:pPr indent="0" lvl="0" marL="0" rtl="0" algn="l">
              <a:spcBef>
                <a:spcPts val="0"/>
              </a:spcBef>
              <a:spcAft>
                <a:spcPts val="0"/>
              </a:spcAft>
              <a:buNone/>
            </a:pPr>
            <a:r>
              <a:rPr lang="en" sz="1000">
                <a:solidFill>
                  <a:schemeClr val="lt1"/>
                </a:solidFill>
              </a:rPr>
              <a:t>I stopped my career and put it all on the line</a:t>
            </a:r>
            <a:endParaRPr sz="1000">
              <a:solidFill>
                <a:schemeClr val="lt1"/>
              </a:solidFill>
            </a:endParaRPr>
          </a:p>
          <a:p>
            <a:pPr indent="0" lvl="0" marL="0" rtl="0" algn="l">
              <a:spcBef>
                <a:spcPts val="0"/>
              </a:spcBef>
              <a:spcAft>
                <a:spcPts val="0"/>
              </a:spcAft>
              <a:buNone/>
            </a:pPr>
            <a:r>
              <a:rPr lang="en" sz="1000">
                <a:solidFill>
                  <a:schemeClr val="lt1"/>
                </a:solidFill>
              </a:rPr>
              <a:t>But to what they say I do not care</a:t>
            </a:r>
            <a:endParaRPr sz="1000">
              <a:solidFill>
                <a:schemeClr val="lt1"/>
              </a:solidFill>
            </a:endParaRPr>
          </a:p>
          <a:p>
            <a:pPr indent="0" lvl="0" marL="0" rtl="0" algn="l">
              <a:spcBef>
                <a:spcPts val="0"/>
              </a:spcBef>
              <a:spcAft>
                <a:spcPts val="0"/>
              </a:spcAft>
              <a:buNone/>
            </a:pPr>
            <a:r>
              <a:rPr lang="en" sz="1000">
                <a:solidFill>
                  <a:schemeClr val="lt1"/>
                </a:solidFill>
              </a:rPr>
              <a:t>I do this for you, your family, your neighbors and people from everywhere</a:t>
            </a:r>
            <a:endParaRPr sz="1000">
              <a:solidFill>
                <a:schemeClr val="lt1"/>
              </a:solidFill>
            </a:endParaRPr>
          </a:p>
          <a:p>
            <a:pPr indent="0" lvl="0" marL="0" rtl="0" algn="l">
              <a:spcBef>
                <a:spcPts val="0"/>
              </a:spcBef>
              <a:spcAft>
                <a:spcPts val="0"/>
              </a:spcAft>
              <a:buNone/>
            </a:pPr>
            <a:r>
              <a:rPr lang="en" sz="1000">
                <a:solidFill>
                  <a:schemeClr val="lt1"/>
                </a:solidFill>
              </a:rPr>
              <a:t>This past month there has been more controversy                                                                                                                                     It’s all just because of a 30 year anniversary                                                                                                                                           Put me on the cover and you know I’m never gonna quit                                                                                                                                            So when you feel scared of what’s not fair Just Do It </a:t>
            </a:r>
            <a:endParaRPr sz="1000">
              <a:solidFill>
                <a:schemeClr val="lt1"/>
              </a:solidFill>
            </a:endParaRPr>
          </a:p>
          <a:p>
            <a:pPr indent="0" lvl="0" marL="0" rtl="0" algn="l">
              <a:spcBef>
                <a:spcPts val="0"/>
              </a:spcBef>
              <a:spcAft>
                <a:spcPts val="0"/>
              </a:spcAft>
              <a:buNone/>
            </a:pPr>
            <a:r>
              <a:t/>
            </a:r>
            <a:endParaRPr sz="1000">
              <a:solidFill>
                <a:schemeClr val="lt1"/>
              </a:solidFill>
            </a:endParaRPr>
          </a:p>
          <a:p>
            <a:pPr indent="0" lvl="0" marL="0" rtl="0" algn="l">
              <a:spcBef>
                <a:spcPts val="0"/>
              </a:spcBef>
              <a:spcAft>
                <a:spcPts val="0"/>
              </a:spcAft>
              <a:buNone/>
            </a:pPr>
            <a:r>
              <a:t/>
            </a:r>
            <a:endParaRPr sz="1000">
              <a:solidFill>
                <a:schemeClr val="lt1"/>
              </a:solidFill>
            </a:endParaRPr>
          </a:p>
          <a:p>
            <a:pPr indent="0" lvl="0" marL="0" rtl="0" algn="l">
              <a:spcBef>
                <a:spcPts val="0"/>
              </a:spcBef>
              <a:spcAft>
                <a:spcPts val="0"/>
              </a:spcAft>
              <a:buClr>
                <a:schemeClr val="dk2"/>
              </a:buClr>
              <a:buSzPts val="1100"/>
              <a:buFont typeface="Arial"/>
              <a:buNone/>
            </a:pPr>
            <a:r>
              <a:t/>
            </a:r>
            <a:endParaRPr sz="1000">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5"/>
        </a:solidFill>
      </p:bgPr>
    </p:bg>
    <p:spTree>
      <p:nvGrpSpPr>
        <p:cNvPr id="169" name="Shape 169"/>
        <p:cNvGrpSpPr/>
        <p:nvPr/>
      </p:nvGrpSpPr>
      <p:grpSpPr>
        <a:xfrm>
          <a:off x="0" y="0"/>
          <a:ext cx="0" cy="0"/>
          <a:chOff x="0" y="0"/>
          <a:chExt cx="0" cy="0"/>
        </a:xfrm>
      </p:grpSpPr>
      <p:sp>
        <p:nvSpPr>
          <p:cNvPr id="170" name="Google Shape;170;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latin typeface="Playfair Display"/>
                <a:ea typeface="Playfair Display"/>
                <a:cs typeface="Playfair Display"/>
                <a:sym typeface="Playfair Display"/>
              </a:rPr>
              <a:t>Believe in Something Even if it Means </a:t>
            </a:r>
            <a:r>
              <a:rPr lang="en" sz="2800">
                <a:latin typeface="Playfair Display"/>
                <a:ea typeface="Playfair Display"/>
                <a:cs typeface="Playfair Display"/>
                <a:sym typeface="Playfair Display"/>
              </a:rPr>
              <a:t>Sacrificing</a:t>
            </a:r>
            <a:r>
              <a:rPr lang="en" sz="2800">
                <a:latin typeface="Playfair Display"/>
                <a:ea typeface="Playfair Display"/>
                <a:cs typeface="Playfair Display"/>
                <a:sym typeface="Playfair Display"/>
              </a:rPr>
              <a:t> Everything</a:t>
            </a:r>
            <a:endParaRPr sz="2800">
              <a:latin typeface="Playfair Display"/>
              <a:ea typeface="Playfair Display"/>
              <a:cs typeface="Playfair Display"/>
              <a:sym typeface="Playfair Display"/>
            </a:endParaRPr>
          </a:p>
        </p:txBody>
      </p:sp>
      <p:pic>
        <p:nvPicPr>
          <p:cNvPr descr="See the source image" id="171" name="Google Shape;171;p29"/>
          <p:cNvPicPr preferRelativeResize="0"/>
          <p:nvPr/>
        </p:nvPicPr>
        <p:blipFill>
          <a:blip r:embed="rId3">
            <a:alphaModFix/>
          </a:blip>
          <a:stretch>
            <a:fillRect/>
          </a:stretch>
        </p:blipFill>
        <p:spPr>
          <a:xfrm>
            <a:off x="3235550" y="1020816"/>
            <a:ext cx="2672900" cy="1579384"/>
          </a:xfrm>
          <a:prstGeom prst="rect">
            <a:avLst/>
          </a:prstGeom>
          <a:noFill/>
          <a:ln>
            <a:noFill/>
          </a:ln>
        </p:spPr>
      </p:pic>
      <p:sp>
        <p:nvSpPr>
          <p:cNvPr id="172" name="Google Shape;172;p29"/>
          <p:cNvSpPr txBox="1"/>
          <p:nvPr/>
        </p:nvSpPr>
        <p:spPr>
          <a:xfrm>
            <a:off x="3380777" y="1017725"/>
            <a:ext cx="953100" cy="123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See the source image" id="173" name="Google Shape;173;p29"/>
          <p:cNvPicPr preferRelativeResize="0"/>
          <p:nvPr/>
        </p:nvPicPr>
        <p:blipFill>
          <a:blip r:embed="rId4">
            <a:alphaModFix/>
          </a:blip>
          <a:stretch>
            <a:fillRect/>
          </a:stretch>
        </p:blipFill>
        <p:spPr>
          <a:xfrm rot="-1844172">
            <a:off x="393997" y="2904933"/>
            <a:ext cx="2520905" cy="1589636"/>
          </a:xfrm>
          <a:prstGeom prst="rect">
            <a:avLst/>
          </a:prstGeom>
          <a:noFill/>
          <a:ln>
            <a:noFill/>
          </a:ln>
        </p:spPr>
      </p:pic>
      <p:pic>
        <p:nvPicPr>
          <p:cNvPr descr="See the source image" id="174" name="Google Shape;174;p29"/>
          <p:cNvPicPr preferRelativeResize="0"/>
          <p:nvPr/>
        </p:nvPicPr>
        <p:blipFill>
          <a:blip r:embed="rId5">
            <a:alphaModFix/>
          </a:blip>
          <a:stretch>
            <a:fillRect/>
          </a:stretch>
        </p:blipFill>
        <p:spPr>
          <a:xfrm>
            <a:off x="3296469" y="2752600"/>
            <a:ext cx="4484280" cy="2238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5"/>
        </a:solidFill>
      </p:bgPr>
    </p:bg>
    <p:spTree>
      <p:nvGrpSpPr>
        <p:cNvPr id="178" name="Shape 178"/>
        <p:cNvGrpSpPr/>
        <p:nvPr/>
      </p:nvGrpSpPr>
      <p:grpSpPr>
        <a:xfrm>
          <a:off x="0" y="0"/>
          <a:ext cx="0" cy="0"/>
          <a:chOff x="0" y="0"/>
          <a:chExt cx="0" cy="0"/>
        </a:xfrm>
      </p:grpSpPr>
      <p:sp>
        <p:nvSpPr>
          <p:cNvPr id="179" name="Google Shape;179;p30"/>
          <p:cNvSpPr txBox="1"/>
          <p:nvPr>
            <p:ph type="title"/>
          </p:nvPr>
        </p:nvSpPr>
        <p:spPr>
          <a:xfrm>
            <a:off x="311700" y="276850"/>
            <a:ext cx="8520600" cy="922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800">
                <a:highlight>
                  <a:schemeClr val="dk1"/>
                </a:highlight>
                <a:latin typeface="Playfair Display"/>
                <a:ea typeface="Playfair Display"/>
                <a:cs typeface="Playfair Display"/>
                <a:sym typeface="Playfair Display"/>
              </a:rPr>
              <a:t>Works Cited</a:t>
            </a:r>
            <a:endParaRPr sz="4800">
              <a:highlight>
                <a:schemeClr val="dk1"/>
              </a:highlight>
              <a:latin typeface="Playfair Display"/>
              <a:ea typeface="Playfair Display"/>
              <a:cs typeface="Playfair Display"/>
              <a:sym typeface="Playfair Display"/>
            </a:endParaRPr>
          </a:p>
        </p:txBody>
      </p:sp>
      <p:sp>
        <p:nvSpPr>
          <p:cNvPr id="180" name="Google Shape;180;p30"/>
          <p:cNvSpPr txBox="1"/>
          <p:nvPr>
            <p:ph idx="1" type="body"/>
          </p:nvPr>
        </p:nvSpPr>
        <p:spPr>
          <a:xfrm>
            <a:off x="311700" y="1810375"/>
            <a:ext cx="8520600" cy="292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000000"/>
                </a:solidFill>
              </a:rPr>
              <a:t>Bieler, Des. “'Black-Ish' Actress Says 'Thank You' to Colin Kaepernick by Wearing Nike to Emmys.” The Washington Post, WP Company, 17 Sept. 2018, </a:t>
            </a:r>
            <a:r>
              <a:rPr lang="en" sz="1400" u="sng">
                <a:solidFill>
                  <a:srgbClr val="000000"/>
                </a:solidFill>
                <a:hlinkClick r:id="rId3"/>
              </a:rPr>
              <a:t>www.washingtonpost.com/news/early-lead</a:t>
            </a:r>
            <a:endParaRPr sz="1400">
              <a:solidFill>
                <a:srgbClr val="000000"/>
              </a:solidFill>
            </a:endParaRPr>
          </a:p>
          <a:p>
            <a:pPr indent="0" lvl="0" marL="0" rtl="0" algn="l">
              <a:spcBef>
                <a:spcPts val="1600"/>
              </a:spcBef>
              <a:spcAft>
                <a:spcPts val="0"/>
              </a:spcAft>
              <a:buNone/>
            </a:pPr>
            <a:r>
              <a:rPr lang="en" sz="1400">
                <a:solidFill>
                  <a:srgbClr val="000000"/>
                </a:solidFill>
              </a:rPr>
              <a:t>Conteh, Mankaprr. “Black Women Supporting Colin Kaepernick Protest NFL.” Essence, Essence Communications Inc., 23 Aug. 2017, www.essence.com/news/black-women-colin-kaepernick-united-we-stand-rally/.</a:t>
            </a:r>
            <a:endParaRPr sz="1400">
              <a:solidFill>
                <a:srgbClr val="000000"/>
              </a:solidFill>
            </a:endParaRPr>
          </a:p>
          <a:p>
            <a:pPr indent="0" lvl="0" marL="0" rtl="0" algn="l">
              <a:spcBef>
                <a:spcPts val="1600"/>
              </a:spcBef>
              <a:spcAft>
                <a:spcPts val="0"/>
              </a:spcAft>
              <a:buNone/>
            </a:pPr>
            <a:r>
              <a:rPr lang="en" sz="1400">
                <a:solidFill>
                  <a:srgbClr val="000000"/>
                </a:solidFill>
              </a:rPr>
              <a:t>Floyd-Thomas, Stacey M. Mining the Motherlode: Methods in Womanist Ethics. Pilgrim Press, 2006.</a:t>
            </a:r>
            <a:endParaRPr sz="1400">
              <a:solidFill>
                <a:srgbClr val="000000"/>
              </a:solidFill>
            </a:endParaRPr>
          </a:p>
          <a:p>
            <a:pPr indent="0" lvl="0" marL="0" rtl="0" algn="l">
              <a:spcBef>
                <a:spcPts val="1600"/>
              </a:spcBef>
              <a:spcAft>
                <a:spcPts val="1600"/>
              </a:spcAft>
              <a:buNone/>
            </a:pPr>
            <a:r>
              <a:rPr lang="en" sz="1400">
                <a:solidFill>
                  <a:srgbClr val="000000"/>
                </a:solidFill>
              </a:rPr>
              <a:t>Harris, Melanie L. Gifts of Virtue, Alice Walker, and Womanist Ethics. Palgrave Macmillan, 2013.</a:t>
            </a:r>
            <a:endParaRPr sz="140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5"/>
        </a:solidFill>
      </p:bgPr>
    </p:bg>
    <p:spTree>
      <p:nvGrpSpPr>
        <p:cNvPr id="63" name="Shape 63"/>
        <p:cNvGrpSpPr/>
        <p:nvPr/>
      </p:nvGrpSpPr>
      <p:grpSpPr>
        <a:xfrm>
          <a:off x="0" y="0"/>
          <a:ext cx="0" cy="0"/>
          <a:chOff x="0" y="0"/>
          <a:chExt cx="0" cy="0"/>
        </a:xfrm>
      </p:grpSpPr>
      <p:sp>
        <p:nvSpPr>
          <p:cNvPr id="64" name="Google Shape;64;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2"/>
              </a:buClr>
              <a:buSzPts val="1100"/>
              <a:buFont typeface="Arial"/>
              <a:buNone/>
            </a:pPr>
            <a:r>
              <a:rPr lang="en">
                <a:latin typeface="Playfair Display"/>
                <a:ea typeface="Playfair Display"/>
                <a:cs typeface="Playfair Display"/>
                <a:sym typeface="Playfair Display"/>
              </a:rPr>
              <a:t>Definition in the Womanist Context</a:t>
            </a:r>
            <a:endParaRPr/>
          </a:p>
        </p:txBody>
      </p:sp>
      <p:sp>
        <p:nvSpPr>
          <p:cNvPr id="65" name="Google Shape;65;p14"/>
          <p:cNvSpPr txBox="1"/>
          <p:nvPr>
            <p:ph idx="1" type="body"/>
          </p:nvPr>
        </p:nvSpPr>
        <p:spPr>
          <a:xfrm>
            <a:off x="261750" y="1278500"/>
            <a:ext cx="8620500" cy="344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111111"/>
                </a:solidFill>
                <a:highlight>
                  <a:schemeClr val="dk1"/>
                </a:highlight>
              </a:rPr>
              <a:t>Critical Engagement:</a:t>
            </a:r>
            <a:endParaRPr sz="2400">
              <a:solidFill>
                <a:srgbClr val="111111"/>
              </a:solidFill>
              <a:highlight>
                <a:schemeClr val="dk1"/>
              </a:highlight>
            </a:endParaRPr>
          </a:p>
          <a:p>
            <a:pPr indent="0" lvl="0" marL="0" rtl="0" algn="l">
              <a:spcBef>
                <a:spcPts val="0"/>
              </a:spcBef>
              <a:spcAft>
                <a:spcPts val="0"/>
              </a:spcAft>
              <a:buNone/>
            </a:pPr>
            <a:r>
              <a:t/>
            </a:r>
            <a:endParaRPr sz="1200">
              <a:solidFill>
                <a:srgbClr val="111111"/>
              </a:solidFill>
            </a:endParaRPr>
          </a:p>
          <a:p>
            <a:pPr indent="457200" lvl="0" marL="1371600" rtl="0" algn="l">
              <a:spcBef>
                <a:spcPts val="0"/>
              </a:spcBef>
              <a:spcAft>
                <a:spcPts val="0"/>
              </a:spcAft>
              <a:buNone/>
            </a:pPr>
            <a:r>
              <a:t/>
            </a:r>
            <a:endParaRPr>
              <a:solidFill>
                <a:srgbClr val="111111"/>
              </a:solidFill>
              <a:highlight>
                <a:schemeClr val="dk1"/>
              </a:highlight>
            </a:endParaRPr>
          </a:p>
          <a:p>
            <a:pPr indent="457200" lvl="0" marL="1371600" rtl="0" algn="l">
              <a:spcBef>
                <a:spcPts val="0"/>
              </a:spcBef>
              <a:spcAft>
                <a:spcPts val="0"/>
              </a:spcAft>
              <a:buNone/>
            </a:pPr>
            <a:r>
              <a:rPr lang="en">
                <a:solidFill>
                  <a:srgbClr val="111111"/>
                </a:solidFill>
                <a:highlight>
                  <a:schemeClr val="dk1"/>
                </a:highlight>
              </a:rPr>
              <a:t>The use of practical strategies and pedagogical methods [that] challenge dominant intellectual legacies, theological resources, and ideologies that undermine the goals of womanist ethics, namely, the empowerment of black women</a:t>
            </a:r>
            <a:endParaRPr>
              <a:solidFill>
                <a:srgbClr val="111111"/>
              </a:solidFill>
              <a:highlight>
                <a:schemeClr val="dk1"/>
              </a:highlight>
            </a:endParaRPr>
          </a:p>
          <a:p>
            <a:pPr indent="0" lvl="0" marL="0" rtl="0" algn="l">
              <a:spcBef>
                <a:spcPts val="0"/>
              </a:spcBef>
              <a:spcAft>
                <a:spcPts val="0"/>
              </a:spcAft>
              <a:buNone/>
            </a:pPr>
            <a:r>
              <a:t/>
            </a:r>
            <a:endParaRPr>
              <a:solidFill>
                <a:srgbClr val="111111"/>
              </a:solidFill>
              <a:highlight>
                <a:schemeClr val="dk1"/>
              </a:highlight>
              <a:latin typeface="Georgia"/>
              <a:ea typeface="Georgia"/>
              <a:cs typeface="Georgia"/>
              <a:sym typeface="Georgia"/>
            </a:endParaRPr>
          </a:p>
          <a:p>
            <a:pPr indent="0" lvl="0" marL="0" rtl="0" algn="l">
              <a:spcBef>
                <a:spcPts val="0"/>
              </a:spcBef>
              <a:spcAft>
                <a:spcPts val="0"/>
              </a:spcAft>
              <a:buNone/>
            </a:pPr>
            <a:r>
              <a:t/>
            </a:r>
            <a:endParaRPr>
              <a:solidFill>
                <a:srgbClr val="111111"/>
              </a:solidFill>
              <a:highlight>
                <a:schemeClr val="dk1"/>
              </a:highlight>
              <a:latin typeface="Georgia"/>
              <a:ea typeface="Georgia"/>
              <a:cs typeface="Georgia"/>
              <a:sym typeface="Georgia"/>
            </a:endParaRPr>
          </a:p>
          <a:p>
            <a:pPr indent="0" lvl="0" marL="0" rtl="0" algn="l">
              <a:spcBef>
                <a:spcPts val="0"/>
              </a:spcBef>
              <a:spcAft>
                <a:spcPts val="0"/>
              </a:spcAft>
              <a:buNone/>
            </a:pPr>
            <a:r>
              <a:t/>
            </a:r>
            <a:endParaRPr sz="1400">
              <a:solidFill>
                <a:srgbClr val="111111"/>
              </a:solidFill>
              <a:highlight>
                <a:schemeClr val="dk1"/>
              </a:highlight>
              <a:latin typeface="Georgia"/>
              <a:ea typeface="Georgia"/>
              <a:cs typeface="Georgia"/>
              <a:sym typeface="Georgia"/>
            </a:endParaRPr>
          </a:p>
          <a:p>
            <a:pPr indent="0" lvl="0" marL="0" rtl="0" algn="l">
              <a:spcBef>
                <a:spcPts val="0"/>
              </a:spcBef>
              <a:spcAft>
                <a:spcPts val="0"/>
              </a:spcAft>
              <a:buNone/>
            </a:pPr>
            <a:r>
              <a:rPr lang="en" sz="1400">
                <a:solidFill>
                  <a:srgbClr val="111111"/>
                </a:solidFill>
                <a:highlight>
                  <a:schemeClr val="dk1"/>
                </a:highlight>
              </a:rPr>
              <a:t>“From Floyd-Thomas’ Mining the Motherlode: Methods in Womanist Ethics p.13”</a:t>
            </a:r>
            <a:endParaRPr sz="1400">
              <a:solidFill>
                <a:srgbClr val="111111"/>
              </a:solidFill>
              <a:highlight>
                <a:schemeClr val="dk1"/>
              </a:highlight>
            </a:endParaRPr>
          </a:p>
          <a:p>
            <a:pPr indent="0" lvl="0" marL="0" rtl="0" algn="l">
              <a:spcBef>
                <a:spcPts val="0"/>
              </a:spcBef>
              <a:spcAft>
                <a:spcPts val="0"/>
              </a:spcAft>
              <a:buNone/>
            </a:pPr>
            <a:r>
              <a:t/>
            </a:r>
            <a:endParaRPr>
              <a:solidFill>
                <a:srgbClr val="111111"/>
              </a:solidFill>
              <a:highlight>
                <a:schemeClr val="dk1"/>
              </a:highlight>
              <a:latin typeface="Georgia"/>
              <a:ea typeface="Georgia"/>
              <a:cs typeface="Georgia"/>
              <a:sym typeface="Georgia"/>
            </a:endParaRPr>
          </a:p>
          <a:p>
            <a:pPr indent="0" lvl="0" marL="0" rtl="0" algn="l">
              <a:spcBef>
                <a:spcPts val="0"/>
              </a:spcBef>
              <a:spcAft>
                <a:spcPts val="0"/>
              </a:spcAft>
              <a:buNone/>
            </a:pPr>
            <a:r>
              <a:t/>
            </a:r>
            <a:endParaRPr>
              <a:solidFill>
                <a:srgbClr val="111111"/>
              </a:solidFill>
              <a:highlight>
                <a:schemeClr val="dk1"/>
              </a:highlight>
              <a:latin typeface="Georgia"/>
              <a:ea typeface="Georgia"/>
              <a:cs typeface="Georgia"/>
              <a:sym typeface="Georgia"/>
            </a:endParaRPr>
          </a:p>
          <a:p>
            <a:pPr indent="0" lvl="0" marL="0" rtl="0" algn="l">
              <a:spcBef>
                <a:spcPts val="0"/>
              </a:spcBef>
              <a:spcAft>
                <a:spcPts val="0"/>
              </a:spcAft>
              <a:buClr>
                <a:schemeClr val="dk2"/>
              </a:buClr>
              <a:buSzPts val="1100"/>
              <a:buFont typeface="Arial"/>
              <a:buNone/>
            </a:pPr>
            <a:r>
              <a:t/>
            </a:r>
            <a:endParaRPr>
              <a:solidFill>
                <a:srgbClr val="111111"/>
              </a:solidFill>
              <a:highlight>
                <a:schemeClr val="dk1"/>
              </a:highlight>
              <a:latin typeface="Georgia"/>
              <a:ea typeface="Georgia"/>
              <a:cs typeface="Georgia"/>
              <a:sym typeface="Georgi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5"/>
        </a:solidFill>
      </p:bgPr>
    </p:bg>
    <p:spTree>
      <p:nvGrpSpPr>
        <p:cNvPr id="69" name="Shape 69"/>
        <p:cNvGrpSpPr/>
        <p:nvPr/>
      </p:nvGrpSpPr>
      <p:grpSpPr>
        <a:xfrm>
          <a:off x="0" y="0"/>
          <a:ext cx="0" cy="0"/>
          <a:chOff x="0" y="0"/>
          <a:chExt cx="0" cy="0"/>
        </a:xfrm>
      </p:grpSpPr>
      <p:sp>
        <p:nvSpPr>
          <p:cNvPr id="70" name="Google Shape;70;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layfair Display"/>
                <a:ea typeface="Playfair Display"/>
                <a:cs typeface="Playfair Display"/>
                <a:sym typeface="Playfair Display"/>
              </a:rPr>
              <a:t>Importance of Critical Engagement</a:t>
            </a:r>
            <a:endParaRPr>
              <a:latin typeface="Playfair Display"/>
              <a:ea typeface="Playfair Display"/>
              <a:cs typeface="Playfair Display"/>
              <a:sym typeface="Playfair Display"/>
            </a:endParaRPr>
          </a:p>
        </p:txBody>
      </p:sp>
      <p:sp>
        <p:nvSpPr>
          <p:cNvPr id="71" name="Google Shape;71;p15"/>
          <p:cNvSpPr txBox="1"/>
          <p:nvPr>
            <p:ph idx="2" type="body"/>
          </p:nvPr>
        </p:nvSpPr>
        <p:spPr>
          <a:xfrm>
            <a:off x="366425" y="1017725"/>
            <a:ext cx="8520600" cy="322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111111"/>
                </a:solidFill>
                <a:highlight>
                  <a:schemeClr val="dk1"/>
                </a:highlight>
              </a:rPr>
              <a:t>“Their ability to critically reflect on their own identity and the forces that seek to annihilate them allows them to subvert normativity?”- Mining the Motherlode, p. 47</a:t>
            </a:r>
            <a:endParaRPr sz="1600">
              <a:solidFill>
                <a:srgbClr val="111111"/>
              </a:solidFill>
              <a:highlight>
                <a:schemeClr val="dk1"/>
              </a:highlight>
            </a:endParaRPr>
          </a:p>
          <a:p>
            <a:pPr indent="0" lvl="0" marL="0" rtl="0" algn="l">
              <a:spcBef>
                <a:spcPts val="0"/>
              </a:spcBef>
              <a:spcAft>
                <a:spcPts val="0"/>
              </a:spcAft>
              <a:buClr>
                <a:schemeClr val="dk2"/>
              </a:buClr>
              <a:buSzPts val="1100"/>
              <a:buFont typeface="Arial"/>
              <a:buNone/>
            </a:pPr>
            <a:r>
              <a:t/>
            </a:r>
            <a:endParaRPr sz="1600">
              <a:solidFill>
                <a:srgbClr val="111111"/>
              </a:solidFill>
              <a:highlight>
                <a:schemeClr val="dk1"/>
              </a:highlight>
            </a:endParaRPr>
          </a:p>
          <a:p>
            <a:pPr indent="0" lvl="0" marL="0" rtl="0" algn="l">
              <a:spcBef>
                <a:spcPts val="0"/>
              </a:spcBef>
              <a:spcAft>
                <a:spcPts val="0"/>
              </a:spcAft>
              <a:buNone/>
            </a:pPr>
            <a:r>
              <a:rPr lang="en" sz="2400">
                <a:highlight>
                  <a:schemeClr val="dk1"/>
                </a:highlight>
              </a:rPr>
              <a:t>What happens if there’s a lack of critical engagement?</a:t>
            </a:r>
            <a:r>
              <a:rPr lang="en" sz="1600">
                <a:highlight>
                  <a:schemeClr val="dk1"/>
                </a:highlight>
              </a:rPr>
              <a:t> </a:t>
            </a:r>
            <a:endParaRPr sz="1600">
              <a:highlight>
                <a:schemeClr val="dk1"/>
              </a:highlight>
            </a:endParaRPr>
          </a:p>
          <a:p>
            <a:pPr indent="0" lvl="0" marL="0" rtl="0" algn="l">
              <a:spcBef>
                <a:spcPts val="1600"/>
              </a:spcBef>
              <a:spcAft>
                <a:spcPts val="0"/>
              </a:spcAft>
              <a:buNone/>
            </a:pPr>
            <a:r>
              <a:rPr lang="en" sz="1600">
                <a:highlight>
                  <a:schemeClr val="dk1"/>
                </a:highlight>
              </a:rPr>
              <a:t>Without critical engagement no progress can be made in fighting injustices. Oppressive systems would stay in place and would continue to be the norm. It is crucial for citizens to </a:t>
            </a:r>
            <a:r>
              <a:rPr lang="en" sz="1600">
                <a:highlight>
                  <a:schemeClr val="dk1"/>
                </a:highlight>
              </a:rPr>
              <a:t>recognize</a:t>
            </a:r>
            <a:r>
              <a:rPr lang="en" sz="1600">
                <a:highlight>
                  <a:schemeClr val="dk1"/>
                </a:highlight>
              </a:rPr>
              <a:t> inequalities within our society and to be critically engaged in order to move towards justice and equality. </a:t>
            </a:r>
            <a:endParaRPr sz="1600">
              <a:highlight>
                <a:schemeClr val="dk1"/>
              </a:highlight>
            </a:endParaRPr>
          </a:p>
          <a:p>
            <a:pPr indent="0" lvl="0" marL="0" rtl="0" algn="l">
              <a:spcBef>
                <a:spcPts val="1600"/>
              </a:spcBef>
              <a:spcAft>
                <a:spcPts val="0"/>
              </a:spcAft>
              <a:buNone/>
            </a:pPr>
            <a:r>
              <a:t/>
            </a:r>
            <a:endParaRPr sz="1200">
              <a:solidFill>
                <a:srgbClr val="111111"/>
              </a:solidFill>
              <a:latin typeface="Georgia"/>
              <a:ea typeface="Georgia"/>
              <a:cs typeface="Georgia"/>
              <a:sym typeface="Georgi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5"/>
        </a:solidFill>
      </p:bgPr>
    </p:bg>
    <p:spTree>
      <p:nvGrpSpPr>
        <p:cNvPr id="75" name="Shape 75"/>
        <p:cNvGrpSpPr/>
        <p:nvPr/>
      </p:nvGrpSpPr>
      <p:grpSpPr>
        <a:xfrm>
          <a:off x="0" y="0"/>
          <a:ext cx="0" cy="0"/>
          <a:chOff x="0" y="0"/>
          <a:chExt cx="0" cy="0"/>
        </a:xfrm>
      </p:grpSpPr>
      <p:sp>
        <p:nvSpPr>
          <p:cNvPr id="76" name="Google Shape;76;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latin typeface="Playfair Display"/>
                <a:ea typeface="Playfair Display"/>
                <a:cs typeface="Playfair Display"/>
                <a:sym typeface="Playfair Display"/>
              </a:rPr>
              <a:t>Why Critical Engagement Matters: Criminal Justice</a:t>
            </a:r>
            <a:endParaRPr sz="2800">
              <a:latin typeface="Playfair Display"/>
              <a:ea typeface="Playfair Display"/>
              <a:cs typeface="Playfair Display"/>
              <a:sym typeface="Playfair Display"/>
            </a:endParaRPr>
          </a:p>
        </p:txBody>
      </p:sp>
      <p:sp>
        <p:nvSpPr>
          <p:cNvPr id="77" name="Google Shape;77;p16"/>
          <p:cNvSpPr txBox="1"/>
          <p:nvPr>
            <p:ph idx="1" type="body"/>
          </p:nvPr>
        </p:nvSpPr>
        <p:spPr>
          <a:xfrm>
            <a:off x="311700" y="1198250"/>
            <a:ext cx="39999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highlight>
                  <a:schemeClr val="dk1"/>
                </a:highlight>
              </a:rPr>
              <a:t>Fantastic </a:t>
            </a:r>
            <a:r>
              <a:rPr lang="en" sz="2400">
                <a:highlight>
                  <a:schemeClr val="dk1"/>
                </a:highlight>
              </a:rPr>
              <a:t>Hegemonic Imagination</a:t>
            </a:r>
            <a:endParaRPr sz="2400">
              <a:highlight>
                <a:schemeClr val="dk1"/>
              </a:highlight>
            </a:endParaRPr>
          </a:p>
          <a:p>
            <a:pPr indent="0" lvl="0" marL="0" rtl="0" algn="l">
              <a:spcBef>
                <a:spcPts val="1600"/>
              </a:spcBef>
              <a:spcAft>
                <a:spcPts val="1600"/>
              </a:spcAft>
              <a:buNone/>
            </a:pPr>
            <a:r>
              <a:rPr lang="en" sz="1800">
                <a:highlight>
                  <a:schemeClr val="dk1"/>
                </a:highlight>
              </a:rPr>
              <a:t>The Criminal Justice System operates fairly and without bias or prejudice</a:t>
            </a:r>
            <a:endParaRPr sz="1800">
              <a:highlight>
                <a:schemeClr val="dk1"/>
              </a:highlight>
            </a:endParaRPr>
          </a:p>
        </p:txBody>
      </p:sp>
      <p:sp>
        <p:nvSpPr>
          <p:cNvPr id="78" name="Google Shape;78;p16"/>
          <p:cNvSpPr txBox="1"/>
          <p:nvPr>
            <p:ph idx="2" type="body"/>
          </p:nvPr>
        </p:nvSpPr>
        <p:spPr>
          <a:xfrm>
            <a:off x="4832400" y="1234050"/>
            <a:ext cx="39999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highlight>
                  <a:schemeClr val="dk1"/>
                </a:highlight>
              </a:rPr>
              <a:t>Countermemory</a:t>
            </a:r>
            <a:endParaRPr sz="2400">
              <a:highlight>
                <a:schemeClr val="dk1"/>
              </a:highlight>
            </a:endParaRPr>
          </a:p>
          <a:p>
            <a:pPr indent="0" lvl="0" marL="0" rtl="0" algn="l">
              <a:spcBef>
                <a:spcPts val="1600"/>
              </a:spcBef>
              <a:spcAft>
                <a:spcPts val="1600"/>
              </a:spcAft>
              <a:buNone/>
            </a:pPr>
            <a:r>
              <a:rPr lang="en" sz="1800">
                <a:highlight>
                  <a:schemeClr val="dk1"/>
                </a:highlight>
              </a:rPr>
              <a:t>The Criminal Justice System has been operating with systematic prejudices for centuries, and has led to the issue of police brutality in our modern society, specifically against people of color</a:t>
            </a:r>
            <a:endParaRPr sz="1800">
              <a:highlight>
                <a:schemeClr val="dk1"/>
              </a:highlight>
            </a:endParaRPr>
          </a:p>
        </p:txBody>
      </p:sp>
      <p:sp>
        <p:nvSpPr>
          <p:cNvPr id="79" name="Google Shape;79;p16"/>
          <p:cNvSpPr txBox="1"/>
          <p:nvPr/>
        </p:nvSpPr>
        <p:spPr>
          <a:xfrm>
            <a:off x="6062925" y="1198250"/>
            <a:ext cx="6303600" cy="73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6"/>
          <p:cNvSpPr txBox="1"/>
          <p:nvPr/>
        </p:nvSpPr>
        <p:spPr>
          <a:xfrm>
            <a:off x="2789075" y="4455275"/>
            <a:ext cx="23424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highlight>
                  <a:schemeClr val="dk1"/>
                </a:highlight>
                <a:latin typeface="Playfair Display"/>
                <a:ea typeface="Playfair Display"/>
                <a:cs typeface="Playfair Display"/>
                <a:sym typeface="Playfair Display"/>
              </a:rPr>
              <a:t>Emilie Townes</a:t>
            </a:r>
            <a:endParaRPr sz="1800">
              <a:highlight>
                <a:schemeClr val="dk1"/>
              </a:highlight>
              <a:latin typeface="Playfair Display"/>
              <a:ea typeface="Playfair Display"/>
              <a:cs typeface="Playfair Display"/>
              <a:sym typeface="Playfair Display"/>
            </a:endParaRPr>
          </a:p>
        </p:txBody>
      </p:sp>
      <p:sp>
        <p:nvSpPr>
          <p:cNvPr id="81" name="Google Shape;81;p16"/>
          <p:cNvSpPr txBox="1"/>
          <p:nvPr/>
        </p:nvSpPr>
        <p:spPr>
          <a:xfrm>
            <a:off x="3710100" y="1234050"/>
            <a:ext cx="861900" cy="328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highlight>
                  <a:schemeClr val="dk1"/>
                </a:highlight>
              </a:rPr>
              <a:t>VS</a:t>
            </a:r>
            <a:endParaRPr sz="1800">
              <a:highlight>
                <a:schemeClr val="dk1"/>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5"/>
        </a:solidFill>
      </p:bgPr>
    </p:bg>
    <p:spTree>
      <p:nvGrpSpPr>
        <p:cNvPr id="85" name="Shape 85"/>
        <p:cNvGrpSpPr/>
        <p:nvPr/>
      </p:nvGrpSpPr>
      <p:grpSpPr>
        <a:xfrm>
          <a:off x="0" y="0"/>
          <a:ext cx="0" cy="0"/>
          <a:chOff x="0" y="0"/>
          <a:chExt cx="0" cy="0"/>
        </a:xfrm>
      </p:grpSpPr>
      <p:sp>
        <p:nvSpPr>
          <p:cNvPr id="86" name="Google Shape;86;p17"/>
          <p:cNvSpPr txBox="1"/>
          <p:nvPr>
            <p:ph type="title"/>
          </p:nvPr>
        </p:nvSpPr>
        <p:spPr>
          <a:xfrm>
            <a:off x="109600" y="445025"/>
            <a:ext cx="8973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layfair Display"/>
                <a:ea typeface="Playfair Display"/>
                <a:cs typeface="Playfair Display"/>
                <a:sym typeface="Playfair Display"/>
              </a:rPr>
              <a:t>Six Step Approach to Ethical Issues: Melanie Harris</a:t>
            </a:r>
            <a:endParaRPr>
              <a:latin typeface="Playfair Display"/>
              <a:ea typeface="Playfair Display"/>
              <a:cs typeface="Playfair Display"/>
              <a:sym typeface="Playfair Display"/>
            </a:endParaRPr>
          </a:p>
        </p:txBody>
      </p:sp>
      <p:sp>
        <p:nvSpPr>
          <p:cNvPr id="87" name="Google Shape;87;p17"/>
          <p:cNvSpPr txBox="1"/>
          <p:nvPr/>
        </p:nvSpPr>
        <p:spPr>
          <a:xfrm>
            <a:off x="511975" y="1512100"/>
            <a:ext cx="6858000" cy="280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highlight>
                  <a:schemeClr val="dk1"/>
                </a:highlight>
                <a:latin typeface="Playfair Display"/>
                <a:ea typeface="Playfair Display"/>
                <a:cs typeface="Playfair Display"/>
                <a:sym typeface="Playfair Display"/>
              </a:rPr>
              <a:t> “True womanist spirituality is lived out among the people and within the self as movements of empowerment and action.” (Harris 104) </a:t>
            </a:r>
            <a:endParaRPr sz="1600">
              <a:highlight>
                <a:schemeClr val="dk1"/>
              </a:highlight>
              <a:latin typeface="Playfair Display"/>
              <a:ea typeface="Playfair Display"/>
              <a:cs typeface="Playfair Display"/>
              <a:sym typeface="Playfair Display"/>
            </a:endParaRPr>
          </a:p>
          <a:p>
            <a:pPr indent="0" lvl="0" marL="0" rtl="0" algn="l">
              <a:spcBef>
                <a:spcPts val="0"/>
              </a:spcBef>
              <a:spcAft>
                <a:spcPts val="0"/>
              </a:spcAft>
              <a:buNone/>
            </a:pPr>
            <a:r>
              <a:t/>
            </a:r>
            <a:endParaRPr sz="1600">
              <a:highlight>
                <a:schemeClr val="dk1"/>
              </a:highlight>
              <a:latin typeface="Playfair Display"/>
              <a:ea typeface="Playfair Display"/>
              <a:cs typeface="Playfair Display"/>
              <a:sym typeface="Playfair Display"/>
            </a:endParaRPr>
          </a:p>
          <a:p>
            <a:pPr indent="-330200" lvl="0" marL="457200" rtl="0" algn="l">
              <a:spcBef>
                <a:spcPts val="0"/>
              </a:spcBef>
              <a:spcAft>
                <a:spcPts val="0"/>
              </a:spcAft>
              <a:buSzPts val="1600"/>
              <a:buFont typeface="Playfair Display"/>
              <a:buAutoNum type="arabicPeriod"/>
            </a:pPr>
            <a:r>
              <a:rPr lang="en" sz="1600">
                <a:highlight>
                  <a:schemeClr val="dk1"/>
                </a:highlight>
                <a:latin typeface="Playfair Display"/>
                <a:ea typeface="Playfair Display"/>
                <a:cs typeface="Playfair Display"/>
                <a:sym typeface="Playfair Display"/>
              </a:rPr>
              <a:t>Uncover Experience and Stories</a:t>
            </a:r>
            <a:endParaRPr sz="1600">
              <a:highlight>
                <a:schemeClr val="dk1"/>
              </a:highlight>
              <a:latin typeface="Playfair Display"/>
              <a:ea typeface="Playfair Display"/>
              <a:cs typeface="Playfair Display"/>
              <a:sym typeface="Playfair Display"/>
            </a:endParaRPr>
          </a:p>
          <a:p>
            <a:pPr indent="-330200" lvl="0" marL="457200" rtl="0" algn="l">
              <a:spcBef>
                <a:spcPts val="0"/>
              </a:spcBef>
              <a:spcAft>
                <a:spcPts val="0"/>
              </a:spcAft>
              <a:buSzPts val="1600"/>
              <a:buFont typeface="Playfair Display"/>
              <a:buAutoNum type="arabicPeriod"/>
            </a:pPr>
            <a:r>
              <a:rPr lang="en" sz="1600">
                <a:highlight>
                  <a:schemeClr val="dk1"/>
                </a:highlight>
                <a:latin typeface="Playfair Display"/>
                <a:ea typeface="Playfair Display"/>
                <a:cs typeface="Playfair Display"/>
                <a:sym typeface="Playfair Display"/>
              </a:rPr>
              <a:t>Validate Experience </a:t>
            </a:r>
            <a:endParaRPr sz="1600">
              <a:highlight>
                <a:schemeClr val="dk1"/>
              </a:highlight>
              <a:latin typeface="Playfair Display"/>
              <a:ea typeface="Playfair Display"/>
              <a:cs typeface="Playfair Display"/>
              <a:sym typeface="Playfair Display"/>
            </a:endParaRPr>
          </a:p>
          <a:p>
            <a:pPr indent="-330200" lvl="0" marL="457200" rtl="0" algn="l">
              <a:spcBef>
                <a:spcPts val="0"/>
              </a:spcBef>
              <a:spcAft>
                <a:spcPts val="0"/>
              </a:spcAft>
              <a:buSzPts val="1600"/>
              <a:buFont typeface="Playfair Display"/>
              <a:buAutoNum type="arabicPeriod"/>
            </a:pPr>
            <a:r>
              <a:rPr lang="en" sz="1600">
                <a:highlight>
                  <a:schemeClr val="dk1"/>
                </a:highlight>
                <a:latin typeface="Playfair Display"/>
                <a:ea typeface="Playfair Display"/>
                <a:cs typeface="Playfair Display"/>
                <a:sym typeface="Playfair Display"/>
              </a:rPr>
              <a:t>Ascertain Values from Critical Reflection of Experience </a:t>
            </a:r>
            <a:endParaRPr sz="1600">
              <a:highlight>
                <a:schemeClr val="dk1"/>
              </a:highlight>
              <a:latin typeface="Playfair Display"/>
              <a:ea typeface="Playfair Display"/>
              <a:cs typeface="Playfair Display"/>
              <a:sym typeface="Playfair Display"/>
            </a:endParaRPr>
          </a:p>
          <a:p>
            <a:pPr indent="-330200" lvl="0" marL="457200" rtl="0" algn="l">
              <a:spcBef>
                <a:spcPts val="0"/>
              </a:spcBef>
              <a:spcAft>
                <a:spcPts val="0"/>
              </a:spcAft>
              <a:buSzPts val="1600"/>
              <a:buFont typeface="Playfair Display"/>
              <a:buAutoNum type="arabicPeriod"/>
            </a:pPr>
            <a:r>
              <a:rPr lang="en" sz="1600">
                <a:highlight>
                  <a:schemeClr val="dk1"/>
                </a:highlight>
                <a:latin typeface="Playfair Display"/>
                <a:ea typeface="Playfair Display"/>
                <a:cs typeface="Playfair Display"/>
                <a:sym typeface="Playfair Display"/>
              </a:rPr>
              <a:t>Connect Values to Wisdom </a:t>
            </a:r>
            <a:endParaRPr sz="1600">
              <a:highlight>
                <a:schemeClr val="dk1"/>
              </a:highlight>
              <a:latin typeface="Playfair Display"/>
              <a:ea typeface="Playfair Display"/>
              <a:cs typeface="Playfair Display"/>
              <a:sym typeface="Playfair Display"/>
            </a:endParaRPr>
          </a:p>
          <a:p>
            <a:pPr indent="-330200" lvl="0" marL="457200" rtl="0" algn="l">
              <a:spcBef>
                <a:spcPts val="0"/>
              </a:spcBef>
              <a:spcAft>
                <a:spcPts val="0"/>
              </a:spcAft>
              <a:buSzPts val="1600"/>
              <a:buFont typeface="Playfair Display"/>
              <a:buAutoNum type="arabicPeriod"/>
            </a:pPr>
            <a:r>
              <a:rPr lang="en" sz="1600">
                <a:highlight>
                  <a:schemeClr val="dk1"/>
                </a:highlight>
                <a:latin typeface="Playfair Display"/>
                <a:ea typeface="Playfair Display"/>
                <a:cs typeface="Playfair Display"/>
                <a:sym typeface="Playfair Display"/>
              </a:rPr>
              <a:t>Taking Action upon the </a:t>
            </a:r>
            <a:r>
              <a:rPr lang="en" sz="1600">
                <a:highlight>
                  <a:schemeClr val="dk1"/>
                </a:highlight>
                <a:latin typeface="Playfair Display"/>
                <a:ea typeface="Playfair Display"/>
                <a:cs typeface="Playfair Display"/>
                <a:sym typeface="Playfair Display"/>
              </a:rPr>
              <a:t>Wisdom</a:t>
            </a:r>
            <a:r>
              <a:rPr lang="en" sz="1600">
                <a:highlight>
                  <a:schemeClr val="dk1"/>
                </a:highlight>
                <a:latin typeface="Playfair Display"/>
                <a:ea typeface="Playfair Display"/>
                <a:cs typeface="Playfair Display"/>
                <a:sym typeface="Playfair Display"/>
              </a:rPr>
              <a:t> and Values </a:t>
            </a:r>
            <a:endParaRPr sz="1600">
              <a:highlight>
                <a:schemeClr val="dk1"/>
              </a:highlight>
              <a:latin typeface="Playfair Display"/>
              <a:ea typeface="Playfair Display"/>
              <a:cs typeface="Playfair Display"/>
              <a:sym typeface="Playfair Display"/>
            </a:endParaRPr>
          </a:p>
          <a:p>
            <a:pPr indent="-330200" lvl="0" marL="457200" rtl="0" algn="l">
              <a:spcBef>
                <a:spcPts val="0"/>
              </a:spcBef>
              <a:spcAft>
                <a:spcPts val="0"/>
              </a:spcAft>
              <a:buSzPts val="1600"/>
              <a:buFont typeface="Playfair Display"/>
              <a:buAutoNum type="arabicPeriod"/>
            </a:pPr>
            <a:r>
              <a:rPr lang="en" sz="1600">
                <a:highlight>
                  <a:schemeClr val="dk1"/>
                </a:highlight>
                <a:latin typeface="Playfair Display"/>
                <a:ea typeface="Playfair Display"/>
                <a:cs typeface="Playfair Display"/>
                <a:sym typeface="Playfair Display"/>
              </a:rPr>
              <a:t>Use Empowerment Gained from the Action to Move toward Justice </a:t>
            </a:r>
            <a:endParaRPr sz="1600">
              <a:highlight>
                <a:schemeClr val="dk1"/>
              </a:highlight>
              <a:latin typeface="Playfair Display"/>
              <a:ea typeface="Playfair Display"/>
              <a:cs typeface="Playfair Display"/>
              <a:sym typeface="Playfair Display"/>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8"/>
          <p:cNvSpPr txBox="1"/>
          <p:nvPr>
            <p:ph type="title"/>
          </p:nvPr>
        </p:nvSpPr>
        <p:spPr>
          <a:xfrm>
            <a:off x="344250" y="1403850"/>
            <a:ext cx="8455500" cy="2146800"/>
          </a:xfrm>
          <a:prstGeom prst="rect">
            <a:avLst/>
          </a:prstGeom>
          <a:solidFill>
            <a:schemeClr val="accent5"/>
          </a:solidFill>
        </p:spPr>
        <p:txBody>
          <a:bodyPr anchorCtr="0" anchor="ctr" bIns="91425" lIns="91425" spcFirstLastPara="1" rIns="91425" wrap="square" tIns="91425">
            <a:noAutofit/>
          </a:bodyPr>
          <a:lstStyle/>
          <a:p>
            <a:pPr indent="0" lvl="0" marL="0" rtl="0" algn="ctr">
              <a:spcBef>
                <a:spcPts val="0"/>
              </a:spcBef>
              <a:spcAft>
                <a:spcPts val="0"/>
              </a:spcAft>
              <a:buNone/>
            </a:pPr>
            <a:r>
              <a:rPr lang="en">
                <a:highlight>
                  <a:schemeClr val="dk1"/>
                </a:highlight>
              </a:rPr>
              <a:t>Ethical Issue: </a:t>
            </a:r>
            <a:endParaRPr>
              <a:highlight>
                <a:schemeClr val="dk1"/>
              </a:highlight>
            </a:endParaRPr>
          </a:p>
          <a:p>
            <a:pPr indent="0" lvl="0" marL="0" rtl="0" algn="ctr">
              <a:spcBef>
                <a:spcPts val="0"/>
              </a:spcBef>
              <a:spcAft>
                <a:spcPts val="0"/>
              </a:spcAft>
              <a:buNone/>
            </a:pPr>
            <a:r>
              <a:rPr lang="en">
                <a:highlight>
                  <a:schemeClr val="dk1"/>
                </a:highlight>
              </a:rPr>
              <a:t>Colin Kaepernick</a:t>
            </a:r>
            <a:endParaRPr>
              <a:highlight>
                <a:schemeClr val="dk1"/>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5"/>
        </a:solidFill>
      </p:bgPr>
    </p:bg>
    <p:spTree>
      <p:nvGrpSpPr>
        <p:cNvPr id="96" name="Shape 96"/>
        <p:cNvGrpSpPr/>
        <p:nvPr/>
      </p:nvGrpSpPr>
      <p:grpSpPr>
        <a:xfrm>
          <a:off x="0" y="0"/>
          <a:ext cx="0" cy="0"/>
          <a:chOff x="0" y="0"/>
          <a:chExt cx="0" cy="0"/>
        </a:xfrm>
      </p:grpSpPr>
      <p:sp>
        <p:nvSpPr>
          <p:cNvPr id="97" name="Google Shape;97;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layfair Display"/>
                <a:ea typeface="Playfair Display"/>
                <a:cs typeface="Playfair Display"/>
                <a:sym typeface="Playfair Display"/>
              </a:rPr>
              <a:t>Intro to Ethical Issue: Colin Kaepernick</a:t>
            </a:r>
            <a:endParaRPr>
              <a:latin typeface="Playfair Display"/>
              <a:ea typeface="Playfair Display"/>
              <a:cs typeface="Playfair Display"/>
              <a:sym typeface="Playfair Display"/>
            </a:endParaRPr>
          </a:p>
        </p:txBody>
      </p:sp>
      <p:pic>
        <p:nvPicPr>
          <p:cNvPr descr="49ers QB Colin Kaepernick Says His Stand 'Is for People That Don't Have the Voice' | San Francisco 49ers quarterback Colin Kaepernick said today no one has tried to stop him from sitting out the national anthem at NFL games or to keep him from talking about the beliefs that led him to the protest.&#10;&#10;&quot;No one's tried to quiet me, and you know, to be honest, it's not something I'm going to be quiet about,&quot; he said today during a media availability. &quot;I'm going to speak the truth when I'm asked about it. It's not -- this isn't for look, this isn't for publicity or anything like that. This is for people that don't have the voice. And this is for people that are being oppressed and need to have equal opportunities, you know, to be successful, to provide for their families and not live in poor circumstances.&quot;&#10;&#10;&#10;SUBSCRIBE to ABC NEWS: https://www.youtube.com/ABCNews/&#10;Watch More on http://abcnews.go.com/&#10;LIKE ABC News on FACEBOOK&#10;https://www.facebook.com/abcnews&#10;FOLLOW ABC News on TWITTER:&#10;https://twitter.com/abc&#10;GOOD MORNING AMERICA'S HOMEPAGE:&#10;https://gma.yahoo.com/" id="98" name="Google Shape;98;p19" title="Colin Kaepernick on Why He Refused to Stand for Anthem">
            <a:hlinkClick r:id="rId3"/>
          </p:cNvPr>
          <p:cNvPicPr preferRelativeResize="0"/>
          <p:nvPr/>
        </p:nvPicPr>
        <p:blipFill>
          <a:blip r:embed="rId4">
            <a:alphaModFix/>
          </a:blip>
          <a:stretch>
            <a:fillRect/>
          </a:stretch>
        </p:blipFill>
        <p:spPr>
          <a:xfrm>
            <a:off x="4572000" y="1017725"/>
            <a:ext cx="4572000" cy="3429000"/>
          </a:xfrm>
          <a:prstGeom prst="rect">
            <a:avLst/>
          </a:prstGeom>
          <a:noFill/>
          <a:ln>
            <a:noFill/>
          </a:ln>
        </p:spPr>
      </p:pic>
      <p:pic>
        <p:nvPicPr>
          <p:cNvPr descr="09012016 vs San Diego Chargers" id="99" name="Google Shape;99;p19" title="Colin Kaepernick takes a knee during National Anthem">
            <a:hlinkClick r:id="rId5"/>
          </p:cNvPr>
          <p:cNvPicPr preferRelativeResize="0"/>
          <p:nvPr/>
        </p:nvPicPr>
        <p:blipFill>
          <a:blip r:embed="rId6">
            <a:alphaModFix/>
          </a:blip>
          <a:stretch>
            <a:fillRect/>
          </a:stretch>
        </p:blipFill>
        <p:spPr>
          <a:xfrm>
            <a:off x="0" y="1017725"/>
            <a:ext cx="4572000" cy="3429000"/>
          </a:xfrm>
          <a:prstGeom prst="rect">
            <a:avLst/>
          </a:prstGeom>
          <a:noFill/>
          <a:ln>
            <a:noFill/>
          </a:ln>
        </p:spPr>
      </p:pic>
      <p:sp>
        <p:nvSpPr>
          <p:cNvPr id="100" name="Google Shape;100;p19"/>
          <p:cNvSpPr txBox="1"/>
          <p:nvPr/>
        </p:nvSpPr>
        <p:spPr>
          <a:xfrm>
            <a:off x="416000" y="4634550"/>
            <a:ext cx="3469200" cy="27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highlight>
                  <a:schemeClr val="dk1"/>
                </a:highlight>
              </a:rPr>
              <a:t>August 26, 2016, Kaepernick takes knee</a:t>
            </a:r>
            <a:endParaRPr>
              <a:highlight>
                <a:schemeClr val="dk1"/>
              </a:highlight>
            </a:endParaRPr>
          </a:p>
        </p:txBody>
      </p:sp>
      <p:sp>
        <p:nvSpPr>
          <p:cNvPr id="101" name="Google Shape;101;p19"/>
          <p:cNvSpPr txBox="1"/>
          <p:nvPr/>
        </p:nvSpPr>
        <p:spPr>
          <a:xfrm>
            <a:off x="5242150" y="4645500"/>
            <a:ext cx="3777000" cy="18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highlight>
                  <a:schemeClr val="dk1"/>
                </a:highlight>
              </a:rPr>
              <a:t>August 28, 2016 responds to media </a:t>
            </a:r>
            <a:endParaRPr>
              <a:highlight>
                <a:schemeClr val="dk1"/>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5"/>
        </a:solidFill>
      </p:bgPr>
    </p:bg>
    <p:spTree>
      <p:nvGrpSpPr>
        <p:cNvPr id="105" name="Shape 105"/>
        <p:cNvGrpSpPr/>
        <p:nvPr/>
      </p:nvGrpSpPr>
      <p:grpSpPr>
        <a:xfrm>
          <a:off x="0" y="0"/>
          <a:ext cx="0" cy="0"/>
          <a:chOff x="0" y="0"/>
          <a:chExt cx="0" cy="0"/>
        </a:xfrm>
      </p:grpSpPr>
      <p:sp>
        <p:nvSpPr>
          <p:cNvPr id="106" name="Google Shape;106;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latin typeface="Playfair Display"/>
                <a:ea typeface="Playfair Display"/>
                <a:cs typeface="Playfair Display"/>
                <a:sym typeface="Playfair Display"/>
              </a:rPr>
              <a:t>How Kaepernick Exemplifies a Womanist Ethic</a:t>
            </a:r>
            <a:endParaRPr sz="2800">
              <a:latin typeface="Playfair Display"/>
              <a:ea typeface="Playfair Display"/>
              <a:cs typeface="Playfair Display"/>
              <a:sym typeface="Playfair Display"/>
            </a:endParaRPr>
          </a:p>
        </p:txBody>
      </p:sp>
      <p:sp>
        <p:nvSpPr>
          <p:cNvPr id="107" name="Google Shape;107;p20"/>
          <p:cNvSpPr txBox="1"/>
          <p:nvPr/>
        </p:nvSpPr>
        <p:spPr>
          <a:xfrm>
            <a:off x="488150" y="1202525"/>
            <a:ext cx="7739100" cy="33576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SzPts val="1600"/>
              <a:buFont typeface="Playfair Display"/>
              <a:buAutoNum type="arabicPeriod"/>
            </a:pPr>
            <a:r>
              <a:rPr lang="en" sz="1600">
                <a:highlight>
                  <a:schemeClr val="dk1"/>
                </a:highlight>
                <a:latin typeface="Playfair Display"/>
                <a:ea typeface="Playfair Display"/>
                <a:cs typeface="Playfair Display"/>
                <a:sym typeface="Playfair Display"/>
              </a:rPr>
              <a:t>Learned/researched statistics that show racial inequality throughout the nation</a:t>
            </a:r>
            <a:endParaRPr sz="1600">
              <a:highlight>
                <a:schemeClr val="dk1"/>
              </a:highlight>
              <a:latin typeface="Playfair Display"/>
              <a:ea typeface="Playfair Display"/>
              <a:cs typeface="Playfair Display"/>
              <a:sym typeface="Playfair Display"/>
            </a:endParaRPr>
          </a:p>
          <a:p>
            <a:pPr indent="-330200" lvl="0" marL="457200" rtl="0" algn="l">
              <a:spcBef>
                <a:spcPts val="0"/>
              </a:spcBef>
              <a:spcAft>
                <a:spcPts val="0"/>
              </a:spcAft>
              <a:buSzPts val="1600"/>
              <a:buFont typeface="Playfair Display"/>
              <a:buAutoNum type="arabicPeriod"/>
            </a:pPr>
            <a:r>
              <a:rPr lang="en" sz="1600">
                <a:highlight>
                  <a:schemeClr val="dk1"/>
                </a:highlight>
                <a:latin typeface="Playfair Display"/>
                <a:ea typeface="Playfair Display"/>
                <a:cs typeface="Playfair Display"/>
                <a:sym typeface="Playfair Display"/>
              </a:rPr>
              <a:t>Saw numerous different cases where young black men had lost their lives at the hands of the police</a:t>
            </a:r>
            <a:endParaRPr sz="1600">
              <a:highlight>
                <a:schemeClr val="dk1"/>
              </a:highlight>
              <a:latin typeface="Playfair Display"/>
              <a:ea typeface="Playfair Display"/>
              <a:cs typeface="Playfair Display"/>
              <a:sym typeface="Playfair Display"/>
            </a:endParaRPr>
          </a:p>
          <a:p>
            <a:pPr indent="-330200" lvl="0" marL="457200" rtl="0" algn="l">
              <a:spcBef>
                <a:spcPts val="0"/>
              </a:spcBef>
              <a:spcAft>
                <a:spcPts val="0"/>
              </a:spcAft>
              <a:buSzPts val="1600"/>
              <a:buFont typeface="Playfair Display"/>
              <a:buAutoNum type="arabicPeriod"/>
            </a:pPr>
            <a:r>
              <a:rPr lang="en" sz="1600">
                <a:highlight>
                  <a:schemeClr val="dk1"/>
                </a:highlight>
                <a:latin typeface="Playfair Display"/>
                <a:ea typeface="Playfair Display"/>
                <a:cs typeface="Playfair Display"/>
                <a:sym typeface="Playfair Display"/>
              </a:rPr>
              <a:t>He embodied key values such as Self-Reliance and Being Resourceful in spite of </a:t>
            </a:r>
            <a:r>
              <a:rPr lang="en" sz="1600">
                <a:highlight>
                  <a:schemeClr val="dk1"/>
                </a:highlight>
                <a:latin typeface="Playfair Display"/>
                <a:ea typeface="Playfair Display"/>
                <a:cs typeface="Playfair Display"/>
                <a:sym typeface="Playfair Display"/>
              </a:rPr>
              <a:t>oppression</a:t>
            </a:r>
            <a:endParaRPr sz="1600">
              <a:highlight>
                <a:schemeClr val="dk1"/>
              </a:highlight>
              <a:latin typeface="Playfair Display"/>
              <a:ea typeface="Playfair Display"/>
              <a:cs typeface="Playfair Display"/>
              <a:sym typeface="Playfair Display"/>
            </a:endParaRPr>
          </a:p>
          <a:p>
            <a:pPr indent="-330200" lvl="0" marL="457200" rtl="0" algn="l">
              <a:spcBef>
                <a:spcPts val="0"/>
              </a:spcBef>
              <a:spcAft>
                <a:spcPts val="0"/>
              </a:spcAft>
              <a:buSzPts val="1600"/>
              <a:buFont typeface="Playfair Display"/>
              <a:buAutoNum type="arabicPeriod"/>
            </a:pPr>
            <a:r>
              <a:rPr lang="en" sz="1600">
                <a:highlight>
                  <a:schemeClr val="dk1"/>
                </a:highlight>
                <a:latin typeface="Playfair Display"/>
                <a:ea typeface="Playfair Display"/>
                <a:cs typeface="Playfair Display"/>
                <a:sym typeface="Playfair Display"/>
              </a:rPr>
              <a:t>Describes being self reliant as the ability to confront an oppressive system and being able to define yourself as human</a:t>
            </a:r>
            <a:endParaRPr sz="1600">
              <a:highlight>
                <a:schemeClr val="dk1"/>
              </a:highlight>
              <a:latin typeface="Playfair Display"/>
              <a:ea typeface="Playfair Display"/>
              <a:cs typeface="Playfair Display"/>
              <a:sym typeface="Playfair Display"/>
            </a:endParaRPr>
          </a:p>
          <a:p>
            <a:pPr indent="-330200" lvl="0" marL="457200" rtl="0" algn="l">
              <a:spcBef>
                <a:spcPts val="0"/>
              </a:spcBef>
              <a:spcAft>
                <a:spcPts val="0"/>
              </a:spcAft>
              <a:buSzPts val="1600"/>
              <a:buFont typeface="Playfair Display"/>
              <a:buAutoNum type="arabicPeriod"/>
            </a:pPr>
            <a:r>
              <a:rPr lang="en" sz="1600">
                <a:highlight>
                  <a:schemeClr val="dk1"/>
                </a:highlight>
                <a:latin typeface="Playfair Display"/>
                <a:ea typeface="Playfair Display"/>
                <a:cs typeface="Playfair Display"/>
                <a:sym typeface="Playfair Display"/>
              </a:rPr>
              <a:t>Took action by kneeling to gain awareness about his fight</a:t>
            </a:r>
            <a:endParaRPr sz="1600">
              <a:highlight>
                <a:schemeClr val="dk1"/>
              </a:highlight>
              <a:latin typeface="Playfair Display"/>
              <a:ea typeface="Playfair Display"/>
              <a:cs typeface="Playfair Display"/>
              <a:sym typeface="Playfair Display"/>
            </a:endParaRPr>
          </a:p>
          <a:p>
            <a:pPr indent="-330200" lvl="0" marL="457200" rtl="0" algn="l">
              <a:spcBef>
                <a:spcPts val="0"/>
              </a:spcBef>
              <a:spcAft>
                <a:spcPts val="0"/>
              </a:spcAft>
              <a:buSzPts val="1600"/>
              <a:buFont typeface="Playfair Display"/>
              <a:buAutoNum type="arabicPeriod"/>
            </a:pPr>
            <a:r>
              <a:rPr lang="en" sz="1600">
                <a:highlight>
                  <a:schemeClr val="dk1"/>
                </a:highlight>
                <a:latin typeface="Playfair Display"/>
                <a:ea typeface="Playfair Display"/>
                <a:cs typeface="Playfair Display"/>
                <a:sym typeface="Playfair Display"/>
              </a:rPr>
              <a:t>Many athletes and other activists supported his cause </a:t>
            </a:r>
            <a:endParaRPr sz="1600">
              <a:highlight>
                <a:schemeClr val="dk1"/>
              </a:highlight>
              <a:latin typeface="Playfair Display"/>
              <a:ea typeface="Playfair Display"/>
              <a:cs typeface="Playfair Display"/>
              <a:sym typeface="Playfair Display"/>
            </a:endParaRPr>
          </a:p>
        </p:txBody>
      </p:sp>
      <p:pic>
        <p:nvPicPr>
          <p:cNvPr descr="See the source image" id="108" name="Google Shape;108;p20"/>
          <p:cNvPicPr preferRelativeResize="0"/>
          <p:nvPr/>
        </p:nvPicPr>
        <p:blipFill>
          <a:blip r:embed="rId3">
            <a:alphaModFix/>
          </a:blip>
          <a:stretch>
            <a:fillRect/>
          </a:stretch>
        </p:blipFill>
        <p:spPr>
          <a:xfrm>
            <a:off x="6311950" y="3891575"/>
            <a:ext cx="2833900" cy="1275250"/>
          </a:xfrm>
          <a:prstGeom prst="rect">
            <a:avLst/>
          </a:prstGeom>
          <a:noFill/>
          <a:ln>
            <a:noFill/>
          </a:ln>
        </p:spPr>
      </p:pic>
      <p:pic>
        <p:nvPicPr>
          <p:cNvPr descr="See the source image" id="109" name="Google Shape;109;p20"/>
          <p:cNvPicPr preferRelativeResize="0"/>
          <p:nvPr/>
        </p:nvPicPr>
        <p:blipFill>
          <a:blip r:embed="rId4">
            <a:alphaModFix/>
          </a:blip>
          <a:stretch>
            <a:fillRect/>
          </a:stretch>
        </p:blipFill>
        <p:spPr>
          <a:xfrm>
            <a:off x="363000" y="3801100"/>
            <a:ext cx="3050309" cy="1275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5"/>
        </a:solidFill>
      </p:bgPr>
    </p:bg>
    <p:spTree>
      <p:nvGrpSpPr>
        <p:cNvPr id="113" name="Shape 113"/>
        <p:cNvGrpSpPr/>
        <p:nvPr/>
      </p:nvGrpSpPr>
      <p:grpSpPr>
        <a:xfrm>
          <a:off x="0" y="0"/>
          <a:ext cx="0" cy="0"/>
          <a:chOff x="0" y="0"/>
          <a:chExt cx="0" cy="0"/>
        </a:xfrm>
      </p:grpSpPr>
      <p:sp>
        <p:nvSpPr>
          <p:cNvPr id="114" name="Google Shape;114;p21"/>
          <p:cNvSpPr txBox="1"/>
          <p:nvPr>
            <p:ph type="title"/>
          </p:nvPr>
        </p:nvSpPr>
        <p:spPr>
          <a:xfrm>
            <a:off x="273600" y="445025"/>
            <a:ext cx="8558700" cy="469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descr="See the source image" id="115" name="Google Shape;115;p21"/>
          <p:cNvPicPr preferRelativeResize="0"/>
          <p:nvPr/>
        </p:nvPicPr>
        <p:blipFill>
          <a:blip r:embed="rId3">
            <a:alphaModFix/>
          </a:blip>
          <a:stretch>
            <a:fillRect/>
          </a:stretch>
        </p:blipFill>
        <p:spPr>
          <a:xfrm>
            <a:off x="0" y="125"/>
            <a:ext cx="9296401" cy="5143500"/>
          </a:xfrm>
          <a:prstGeom prst="rect">
            <a:avLst/>
          </a:prstGeom>
          <a:noFill/>
          <a:ln>
            <a:noFill/>
          </a:ln>
        </p:spPr>
      </p:pic>
      <p:sp>
        <p:nvSpPr>
          <p:cNvPr id="116" name="Google Shape;116;p21"/>
          <p:cNvSpPr txBox="1"/>
          <p:nvPr/>
        </p:nvSpPr>
        <p:spPr>
          <a:xfrm>
            <a:off x="154940" y="203077"/>
            <a:ext cx="3050100" cy="399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